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4"/>
    <p:sldMasterId id="2147484165" r:id="rId5"/>
    <p:sldMasterId id="2147484207" r:id="rId6"/>
    <p:sldMasterId id="2147483648" r:id="rId7"/>
  </p:sldMasterIdLst>
  <p:notesMasterIdLst>
    <p:notesMasterId r:id="rId49"/>
  </p:notesMasterIdLst>
  <p:handoutMasterIdLst>
    <p:handoutMasterId r:id="rId50"/>
  </p:handoutMasterIdLst>
  <p:sldIdLst>
    <p:sldId id="380" r:id="rId8"/>
    <p:sldId id="495" r:id="rId9"/>
    <p:sldId id="499" r:id="rId10"/>
    <p:sldId id="374" r:id="rId11"/>
    <p:sldId id="501" r:id="rId12"/>
    <p:sldId id="1861" r:id="rId13"/>
    <p:sldId id="3982" r:id="rId14"/>
    <p:sldId id="1898" r:id="rId15"/>
    <p:sldId id="3983" r:id="rId16"/>
    <p:sldId id="1823" r:id="rId17"/>
    <p:sldId id="3980" r:id="rId18"/>
    <p:sldId id="3984" r:id="rId19"/>
    <p:sldId id="3985" r:id="rId20"/>
    <p:sldId id="484" r:id="rId21"/>
    <p:sldId id="4006" r:id="rId22"/>
    <p:sldId id="1883" r:id="rId23"/>
    <p:sldId id="3986" r:id="rId24"/>
    <p:sldId id="3987" r:id="rId25"/>
    <p:sldId id="3981" r:id="rId26"/>
    <p:sldId id="3988" r:id="rId27"/>
    <p:sldId id="3990" r:id="rId28"/>
    <p:sldId id="3989" r:id="rId29"/>
    <p:sldId id="3991" r:id="rId30"/>
    <p:sldId id="3992" r:id="rId31"/>
    <p:sldId id="3997" r:id="rId32"/>
    <p:sldId id="3998" r:id="rId33"/>
    <p:sldId id="3999" r:id="rId34"/>
    <p:sldId id="3993" r:id="rId35"/>
    <p:sldId id="3994" r:id="rId36"/>
    <p:sldId id="3995" r:id="rId37"/>
    <p:sldId id="3996" r:id="rId38"/>
    <p:sldId id="4000" r:id="rId39"/>
    <p:sldId id="4001" r:id="rId40"/>
    <p:sldId id="4002" r:id="rId41"/>
    <p:sldId id="4003" r:id="rId42"/>
    <p:sldId id="4004" r:id="rId43"/>
    <p:sldId id="4005" r:id="rId44"/>
    <p:sldId id="4007" r:id="rId45"/>
    <p:sldId id="523" r:id="rId46"/>
    <p:sldId id="500" r:id="rId47"/>
    <p:sldId id="497" r:id="rId48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13080B-BBC9-4861-8C22-311A76CEC0F5}">
          <p14:sldIdLst>
            <p14:sldId id="380"/>
            <p14:sldId id="495"/>
            <p14:sldId id="499"/>
            <p14:sldId id="374"/>
            <p14:sldId id="501"/>
          </p14:sldIdLst>
        </p14:section>
        <p14:section name="What is M365DSC" id="{8C67CE20-E7DC-4C41-9E2E-49E41289FC8D}">
          <p14:sldIdLst>
            <p14:sldId id="1861"/>
            <p14:sldId id="3982"/>
            <p14:sldId id="1898"/>
          </p14:sldIdLst>
        </p14:section>
        <p14:section name="Automate" id="{6BB23E9F-84F9-44D4-A45E-216399B62D9A}">
          <p14:sldIdLst>
            <p14:sldId id="3983"/>
            <p14:sldId id="1823"/>
            <p14:sldId id="3980"/>
            <p14:sldId id="3984"/>
            <p14:sldId id="3985"/>
            <p14:sldId id="484"/>
            <p14:sldId id="4006"/>
            <p14:sldId id="1883"/>
          </p14:sldIdLst>
        </p14:section>
        <p14:section name="Monitor" id="{347A490B-8778-48D5-87FC-2239F3646E7D}">
          <p14:sldIdLst>
            <p14:sldId id="3986"/>
            <p14:sldId id="3987"/>
            <p14:sldId id="3981"/>
            <p14:sldId id="3988"/>
          </p14:sldIdLst>
        </p14:section>
        <p14:section name="Export" id="{11A2DBB4-A525-4361-AB35-AD8B0933C9C1}">
          <p14:sldIdLst>
            <p14:sldId id="3990"/>
            <p14:sldId id="3989"/>
            <p14:sldId id="3991"/>
            <p14:sldId id="3992"/>
          </p14:sldIdLst>
        </p14:section>
        <p14:section name="Report" id="{BD3EE31D-F53A-4001-8BDF-BFD4BDD4091F}">
          <p14:sldIdLst>
            <p14:sldId id="3997"/>
            <p14:sldId id="3998"/>
            <p14:sldId id="3999"/>
          </p14:sldIdLst>
        </p14:section>
        <p14:section name="Synchronize" id="{789B1B4B-6B8D-4C0C-9792-409AD9210A07}">
          <p14:sldIdLst>
            <p14:sldId id="3993"/>
            <p14:sldId id="3994"/>
            <p14:sldId id="3995"/>
            <p14:sldId id="3996"/>
          </p14:sldIdLst>
        </p14:section>
        <p14:section name="Assess" id="{9F577FE1-1394-4727-8779-0B1A811C0D3D}">
          <p14:sldIdLst>
            <p14:sldId id="4000"/>
            <p14:sldId id="4001"/>
            <p14:sldId id="4002"/>
            <p14:sldId id="4003"/>
            <p14:sldId id="4004"/>
            <p14:sldId id="4005"/>
            <p14:sldId id="4007"/>
          </p14:sldIdLst>
        </p14:section>
        <p14:section name="Outro" id="{ED7AFC50-B7E8-442E-9A05-CF1CE63C159C}">
          <p14:sldIdLst>
            <p14:sldId id="523"/>
            <p14:sldId id="500"/>
            <p14:sldId id="4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366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pos="165" userDrawn="1">
          <p15:clr>
            <a:srgbClr val="A4A3A4"/>
          </p15:clr>
        </p15:guide>
        <p15:guide id="12" pos="7515" userDrawn="1">
          <p15:clr>
            <a:srgbClr val="A4A3A4"/>
          </p15:clr>
        </p15:guide>
        <p15:guide id="13" pos="324" userDrawn="1">
          <p15:clr>
            <a:srgbClr val="A4A3A4"/>
          </p15:clr>
        </p15:guide>
        <p15:guide id="15" pos="596" userDrawn="1">
          <p15:clr>
            <a:srgbClr val="A4A3A4"/>
          </p15:clr>
        </p15:guide>
        <p15:guide id="16" pos="7039" userDrawn="1">
          <p15:clr>
            <a:srgbClr val="A4A3A4"/>
          </p15:clr>
        </p15:guide>
        <p15:guide id="17" pos="3840" userDrawn="1">
          <p15:clr>
            <a:srgbClr val="A4A3A4"/>
          </p15:clr>
        </p15:guide>
        <p15:guide id="18" pos="3024" userDrawn="1">
          <p15:clr>
            <a:srgbClr val="A4A3A4"/>
          </p15:clr>
        </p15:guide>
        <p15:guide id="21" orient="horz" pos="618" userDrawn="1">
          <p15:clr>
            <a:srgbClr val="A4A3A4"/>
          </p15:clr>
        </p15:guide>
        <p15:guide id="23" pos="5428" userDrawn="1">
          <p15:clr>
            <a:srgbClr val="A4A3A4"/>
          </p15:clr>
        </p15:guide>
        <p15:guide id="24" pos="73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43"/>
    <a:srgbClr val="C07B00"/>
    <a:srgbClr val="732B6B"/>
    <a:srgbClr val="F9F9F9"/>
    <a:srgbClr val="298E93"/>
    <a:srgbClr val="1B6B7E"/>
    <a:srgbClr val="33B0B7"/>
    <a:srgbClr val="269196"/>
    <a:srgbClr val="DBEDFB"/>
    <a:srgbClr val="9AC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86"/>
      </p:cViewPr>
      <p:guideLst>
        <p:guide orient="horz" pos="1366"/>
        <p:guide orient="horz" pos="1275"/>
        <p:guide orient="horz" pos="2160"/>
        <p:guide orient="horz" pos="3861"/>
        <p:guide orient="horz" pos="3589"/>
        <p:guide pos="165"/>
        <p:guide pos="7515"/>
        <p:guide pos="324"/>
        <p:guide pos="596"/>
        <p:guide pos="7039"/>
        <p:guide pos="3840"/>
        <p:guide pos="3024"/>
        <p:guide orient="horz" pos="618"/>
        <p:guide pos="5428"/>
        <p:guide pos="73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08EB6-D09E-4580-8CD6-DDB145119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8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94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14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9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86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5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99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Meaning I don’t tell it do this and then that, but rather here is how I want this, then do whatever in you need to </a:t>
            </a:r>
            <a:r>
              <a:rPr lang="en-US" err="1"/>
              <a:t>to</a:t>
            </a:r>
            <a:r>
              <a:rPr lang="en-US"/>
              <a:t>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5/27/2020 2:25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6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I don’t tell it do this and then that, but rather here is how I want this, then do </a:t>
            </a:r>
            <a:r>
              <a:rPr lang="en-US"/>
              <a:t>whatever you </a:t>
            </a:r>
            <a:r>
              <a:rPr lang="en-US" dirty="0"/>
              <a:t>need to get me there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5/27/2020 2:25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34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>
              <a:solidFill>
                <a:schemeClr val="tx2"/>
              </a:solidFill>
              <a:latin typeface="Segoe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F0F35F-DD44-4607-AEC1-49D7A4BC4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7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 &amp; list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EC5332B-DD29-495D-B16D-7DA5AEED30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82CC6-9E8E-4DF3-9AD1-A399C8F19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E5ED528-717B-4CE6-B777-0321F74BF2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C25B8D-7317-4DA1-B442-25D5C30F1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7930E6-961D-406A-9853-C544462F0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4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er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3C40F4-F0EB-4BEF-BE9B-A33D5E7DE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to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B4A9DED7-B084-4E36-8981-C3EF99463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28410194-A04A-45CE-A7C0-02DFA788C3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081" y="1778864"/>
            <a:ext cx="2430910" cy="307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4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386426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386426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DBCBB83-DEAE-4723-9FE6-117D5D333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2300D0E-FB5C-4159-9B1B-CA779827D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AEAA-0FAE-44D7-8696-8C6800C42214}"/>
              </a:ext>
            </a:extLst>
          </p:cNvPr>
          <p:cNvSpPr txBox="1"/>
          <p:nvPr userDrawn="1"/>
        </p:nvSpPr>
        <p:spPr>
          <a:xfrm>
            <a:off x="0" y="2038022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1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&amp; logo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F52F2A-C4BA-4109-B18F-2F327A00307F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>
                <a:solidFill>
                  <a:srgbClr val="732B6B"/>
                </a:solidFill>
              </a:rPr>
              <a:t>Virtual </a:t>
            </a:r>
            <a:r>
              <a:rPr lang="en-US" sz="1800" b="1" i="1" spc="-7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6C12E-C0B8-4D94-8093-C4D614B5C139}"/>
              </a:ext>
            </a:extLst>
          </p:cNvPr>
          <p:cNvSpPr txBox="1"/>
          <p:nvPr userDrawn="1"/>
        </p:nvSpPr>
        <p:spPr>
          <a:xfrm>
            <a:off x="9336498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>
                <a:solidFill>
                  <a:srgbClr val="008192"/>
                </a:solidFill>
              </a:rPr>
              <a:t>36 hours / 2 days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F75D771-6646-4E67-9F5E-A4BC4C014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4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lan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1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0"/>
          <p:cNvSpPr txBox="1">
            <a:spLocks/>
          </p:cNvSpPr>
          <p:nvPr userDrawn="1"/>
        </p:nvSpPr>
        <p:spPr>
          <a:xfrm>
            <a:off x="0" y="2834358"/>
            <a:ext cx="12192000" cy="1828800"/>
          </a:xfrm>
          <a:prstGeom prst="rect">
            <a:avLst/>
          </a:prstGeom>
        </p:spPr>
        <p:txBody>
          <a:bodyPr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3200">
              <a:solidFill>
                <a:srgbClr val="0071BC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BD1567-DAFA-4EF6-B426-643FD6F2B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, title, list &amp;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/>
          <p:cNvSpPr txBox="1">
            <a:spLocks/>
          </p:cNvSpPr>
          <p:nvPr userDrawn="1"/>
        </p:nvSpPr>
        <p:spPr>
          <a:xfrm>
            <a:off x="438311" y="1231464"/>
            <a:ext cx="9229228" cy="417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0071BC"/>
              </a:buClr>
              <a:buSzPct val="120000"/>
              <a:buFont typeface="Segoe UI Light" panose="020B0502040204020203" pitchFamily="34" charset="0"/>
              <a:buNone/>
            </a:pPr>
            <a:br>
              <a:rPr lang="en-US" sz="1400"/>
            </a:br>
            <a:endParaRPr lang="en-US" sz="140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46512F4-588A-4FDF-9F42-594AFFBFDBA2}"/>
              </a:ext>
            </a:extLst>
          </p:cNvPr>
          <p:cNvSpPr txBox="1">
            <a:spLocks/>
          </p:cNvSpPr>
          <p:nvPr userDrawn="1"/>
        </p:nvSpPr>
        <p:spPr>
          <a:xfrm>
            <a:off x="598970" y="1247722"/>
            <a:ext cx="7609337" cy="38893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D2421F"/>
              </a:buClr>
              <a:buSzPct val="100000"/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1400"/>
            </a:br>
            <a:endParaRPr lang="en-US" sz="140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DC3628-489A-4FCD-BA0B-A74BC5214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AAC9EC-2C34-4464-A504-494F04376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9DC36A1-09EE-4B4F-8CC8-B922ECA2AE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865" y="1405200"/>
            <a:ext cx="8936019" cy="388935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nation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2042428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96502"/>
            <a:ext cx="12083969" cy="646331"/>
          </a:xfrm>
          <a:prstGeom prst="rect">
            <a:avLst/>
          </a:prstGeom>
        </p:spPr>
        <p:txBody>
          <a:bodyPr anchor="ctr"/>
          <a:lstStyle>
            <a:lvl1pPr algn="ctr"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366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ff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EF4E00-3443-424F-94DB-D1169ADFF061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 dirty="0">
              <a:solidFill>
                <a:srgbClr val="732B6B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4200D9-7F14-4CD6-ACA3-BAA1BFFC3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EF43613-BB24-4323-B010-4A248296C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2060C2-D725-4695-88DB-16ECB7EFD8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111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32162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1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43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93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2966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5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/>
          <p:cNvSpPr>
            <a:spLocks noGrp="1"/>
          </p:cNvSpPr>
          <p:nvPr>
            <p:ph type="pic" sz="quarter" idx="10"/>
          </p:nvPr>
        </p:nvSpPr>
        <p:spPr>
          <a:xfrm>
            <a:off x="522514" y="1377538"/>
            <a:ext cx="11147869" cy="4857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B0B9DA-38B0-438A-9CD7-4393CBFB5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46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205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95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9025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19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7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7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085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87396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00219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39163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DAC3FBD-5544-4C23-8F52-241A328C0F0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38150" y="1400175"/>
            <a:ext cx="8936038" cy="381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184C71-869C-4923-8E25-7D4257D2C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9155129-4EE0-4A05-A938-AE911DAAA4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055" y="5240654"/>
            <a:ext cx="1377013" cy="13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7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774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9436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2505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9080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02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0096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48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62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87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514413" y="141498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514413" y="364233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4343400" y="1415719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4343400" y="3643016"/>
            <a:ext cx="5297106" cy="17986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4B794F-5CE6-4AB5-83E7-77AC5A36BB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8127" y="4444184"/>
            <a:ext cx="900924" cy="8884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4771D6-7506-470E-9C37-2D144E392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8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3905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2558902"/>
            <a:ext cx="7315200" cy="1474382"/>
          </a:xfrm>
        </p:spPr>
        <p:txBody>
          <a:bodyPr anchor="b">
            <a:normAutofit/>
          </a:bodyPr>
          <a:lstStyle>
            <a:lvl1pPr algn="l">
              <a:defRPr sz="40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39" y="4123836"/>
            <a:ext cx="7315200" cy="845497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"/>
            <a:ext cx="1770146" cy="7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685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59DF-3016-45F7-BB7F-FC0D3A222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C1531-9693-4DAF-8BB6-163DA3EC9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35F5-79C0-4525-9EEB-AA9DC09B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3080-5AFD-4BE2-83F7-D387041F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60FEA-70B1-4483-9783-EBED328F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0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4CBE-6BAA-41C5-894B-90A1D7F9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2126-9D14-46C9-AF8F-91E00AC37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42D27-C8FD-4204-81DC-445A8220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DA4A-AF40-4D80-8E93-2D803DD6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CF61-BBBE-497A-887C-2DF6893B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972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DBCE-A3A3-4C27-A905-6D81399E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ACF82-C89E-4DDE-A569-174DD908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58A31-C693-4121-8637-9352016D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DDD6-07C0-4394-ADBE-13D74B28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9D8C8-6C94-4054-B937-77456B62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850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0940-EBEA-41FB-ABC3-9B558892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8D26-4F11-4C67-B83E-297C87DC3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3599F-23A6-45E6-BC4D-9BD3D38EC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5E86-209C-492A-A9C3-D29DA7FE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36A6B-78F1-464B-BE00-A99B21B0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F6E16-7AF1-46B3-A708-91434EB2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001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9452-70D6-47A8-94E3-393161C2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59A1-D2CA-45F9-9A7B-D76A7AB1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8FEE5-A749-48B1-9F78-5B06BAB7C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4CE80-8A8B-4134-8D91-B652C0D50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7FABB5-4984-4FA9-A189-A5E61543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EF8C-0B48-4389-BF50-6D19764D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CFF97-E933-4A01-9A12-C21E455B2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C5F386-F124-43BD-AE9C-3A7AB4A4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03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FE6F-F29A-4D6F-8056-FEC324CA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486B6-93CA-4D05-B237-E938A475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9ED17-4E4B-46BA-89DC-D9595D80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02FA3-AD37-48FD-97CE-9526727C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obrázku 6"/>
          <p:cNvSpPr>
            <a:spLocks noGrp="1"/>
          </p:cNvSpPr>
          <p:nvPr>
            <p:ph type="pic" sz="quarter" idx="10"/>
          </p:nvPr>
        </p:nvSpPr>
        <p:spPr>
          <a:xfrm>
            <a:off x="150946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Zástupný symbol obrázku 6"/>
          <p:cNvSpPr>
            <a:spLocks noGrp="1"/>
          </p:cNvSpPr>
          <p:nvPr>
            <p:ph type="pic" sz="quarter" idx="13"/>
          </p:nvPr>
        </p:nvSpPr>
        <p:spPr>
          <a:xfrm>
            <a:off x="6979336" y="1616866"/>
            <a:ext cx="3657600" cy="274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4"/>
          </p:nvPr>
        </p:nvSpPr>
        <p:spPr>
          <a:xfrm>
            <a:off x="6979336" y="4762001"/>
            <a:ext cx="3626998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3" name="Zástupný symbol pro text 4"/>
          <p:cNvSpPr>
            <a:spLocks noGrp="1"/>
          </p:cNvSpPr>
          <p:nvPr>
            <p:ph type="body" sz="quarter" idx="15"/>
          </p:nvPr>
        </p:nvSpPr>
        <p:spPr>
          <a:xfrm>
            <a:off x="1509466" y="4762001"/>
            <a:ext cx="3657599" cy="11875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+mn-lt"/>
              </a:defRPr>
            </a:lvl1pPr>
            <a:lvl2pPr marL="254862" indent="0">
              <a:buNone/>
              <a:defRPr sz="1400">
                <a:latin typeface="+mj-lt"/>
              </a:defRPr>
            </a:lvl2pPr>
            <a:lvl3pPr marL="429930" indent="0">
              <a:buNone/>
              <a:defRPr sz="1400">
                <a:latin typeface="+mj-lt"/>
              </a:defRPr>
            </a:lvl3pPr>
            <a:lvl4pPr marL="599044" indent="0">
              <a:buNone/>
              <a:defRPr sz="1400">
                <a:latin typeface="+mj-lt"/>
              </a:defRPr>
            </a:lvl4pPr>
            <a:lvl5pPr marL="772922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cs-CZ"/>
              <a:t>Upravte styly předlohy textu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CC2DE0-9209-43DD-9DB9-AF74A40D1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02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54E5-3C10-44F9-9DCA-773350FF8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BBEBF-AEAC-4D5B-AFB2-5D69847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3C1FB-3511-4ADB-B3D6-0F244F84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15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3776-CFCE-4927-8C19-AE40C6F7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BEC3-85F2-4FE9-9BF9-E0B401EF7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89223-10E9-4B8F-A235-E0A4D0A48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31D00-7BF7-4272-82DA-2B6ACE9D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270A-D793-4763-AEC5-EDECC697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D9509-3A73-478B-BE7B-2DB12CC7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831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42F7-DF90-4F46-BD5F-BF5D1E6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C35CC-C22E-474C-ACFC-1D57B0682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74FA-7E8C-4548-B67F-EA477BD3E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C688-FBA9-4315-8244-DAE85FD6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23090-3E08-4DBE-8BCB-43B037B3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4C18D-242C-4793-BF39-5F9963AF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772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5203-BA6D-453E-AE42-1FD0236B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E0AFB-0CC4-48B1-AD4C-19494B5D3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83719-2820-4533-B962-85233E49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27BB4-CEBE-4357-87E9-1BAED90C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2D4A4-FF2E-40C9-B531-39961AEF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132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28C87-9D5F-4FFB-A437-927E796BD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B1708-2578-4E19-B8B0-79075537A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C0E0-66DC-4DDB-A09B-D16512C57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53B1-E551-469C-9FD1-B547A628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0B34-114B-4E27-A54A-65C0973B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153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55148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edback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9FAB3-6E60-49D3-A5A3-427FD6280301}"/>
              </a:ext>
            </a:extLst>
          </p:cNvPr>
          <p:cNvSpPr txBox="1"/>
          <p:nvPr userDrawn="1"/>
        </p:nvSpPr>
        <p:spPr>
          <a:xfrm>
            <a:off x="399894" y="441290"/>
            <a:ext cx="19806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spc="-7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</a:t>
            </a:r>
          </a:p>
          <a:p>
            <a:r>
              <a:rPr lang="en-US" sz="1800" b="1" spc="-70" dirty="0">
                <a:solidFill>
                  <a:srgbClr val="732B6B"/>
                </a:solidFill>
              </a:rPr>
              <a:t>Virtual </a:t>
            </a:r>
            <a:r>
              <a:rPr lang="en-US" sz="1800" b="1" i="1" spc="-70" dirty="0">
                <a:solidFill>
                  <a:srgbClr val="008192"/>
                </a:solidFill>
              </a:rPr>
              <a:t>MARATHON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41A21-FB7A-4DC5-8E52-244DADD9AAF0}"/>
              </a:ext>
            </a:extLst>
          </p:cNvPr>
          <p:cNvSpPr txBox="1"/>
          <p:nvPr userDrawn="1"/>
        </p:nvSpPr>
        <p:spPr>
          <a:xfrm>
            <a:off x="9336496" y="441290"/>
            <a:ext cx="2455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May 27 &amp; 28, 2020</a:t>
            </a:r>
          </a:p>
          <a:p>
            <a:pPr algn="r"/>
            <a:r>
              <a:rPr lang="en-US" sz="1800" b="1" spc="-70" dirty="0">
                <a:solidFill>
                  <a:srgbClr val="008192"/>
                </a:solidFill>
              </a:rPr>
              <a:t>36 hours / 2 days</a:t>
            </a:r>
          </a:p>
        </p:txBody>
      </p:sp>
    </p:spTree>
    <p:extLst>
      <p:ext uri="{BB962C8B-B14F-4D97-AF65-F5344CB8AC3E}">
        <p14:creationId xmlns:p14="http://schemas.microsoft.com/office/powerpoint/2010/main" val="393558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utes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715625DC-54C8-4268-A2D2-B69B1B431F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136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74299D4D-134A-46A6-8760-2982EB1D27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136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C69B304A-CB08-4793-8356-46A442DB3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7543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47F5A83C-299A-42F7-960F-31CDB28C8A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7543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9AB8792-FB35-48F6-9096-73CAFD04ED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92950" y="1947664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6E94E0DF-A378-4222-9F16-E10F02BE03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92950" y="4007995"/>
            <a:ext cx="3360000" cy="18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280D9D6-0080-426D-8757-0D8AA39F0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2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ancy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symbol obrázku 6">
            <a:extLst>
              <a:ext uri="{FF2B5EF4-FFF2-40B4-BE49-F238E27FC236}">
                <a16:creationId xmlns:a16="http://schemas.microsoft.com/office/drawing/2014/main" id="{FA76D9BB-D99D-4789-B8E3-846957B3E2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7720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4" name="Zástupný symbol obrázku 6">
            <a:extLst>
              <a:ext uri="{FF2B5EF4-FFF2-40B4-BE49-F238E27FC236}">
                <a16:creationId xmlns:a16="http://schemas.microsoft.com/office/drawing/2014/main" id="{45AAC354-FE88-4909-BF29-D077AE54C8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44806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5" name="Zástupný symbol obrázku 6">
            <a:extLst>
              <a:ext uri="{FF2B5EF4-FFF2-40B4-BE49-F238E27FC236}">
                <a16:creationId xmlns:a16="http://schemas.microsoft.com/office/drawing/2014/main" id="{1E25BED8-0CA6-48DF-88B7-67F877FC81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1892" y="1780339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6" name="Zástupný symbol obrázku 6">
            <a:extLst>
              <a:ext uri="{FF2B5EF4-FFF2-40B4-BE49-F238E27FC236}">
                <a16:creationId xmlns:a16="http://schemas.microsoft.com/office/drawing/2014/main" id="{CB74E090-633A-4713-9175-0CF056F45D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21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A1031F47-C58F-40DD-8D4F-7D9EAE9DF0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19536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C5C93FD6-E7F8-49A6-8319-82D55DB77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6931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F27523D7-77D4-4D63-85A8-B98E1C466C6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11892" y="3828214"/>
            <a:ext cx="1828800" cy="182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cs-CZ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6CEAA43-4514-452F-B1CA-6CBB03E2DE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975" y="1781073"/>
            <a:ext cx="38862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445325-987B-4F35-B0F2-87F62C307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45288" y="3828948"/>
            <a:ext cx="1828800" cy="1828800"/>
          </a:xfrm>
          <a:prstGeom prst="rect">
            <a:avLst/>
          </a:prstGeom>
          <a:noFill/>
          <a:ln w="38100">
            <a:solidFill>
              <a:srgbClr val="9AC5E6"/>
            </a:solidFill>
          </a:ln>
        </p:spPr>
        <p:txBody>
          <a:bodyPr lIns="182880" tIns="182880" rIns="182880" bIns="182880"/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2pPr>
            <a:lvl3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3pPr>
            <a:lvl4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4pPr>
            <a:lvl5pPr algn="ctr">
              <a:lnSpc>
                <a:spcPct val="200000"/>
              </a:lnSpc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7AA112B-75A0-44C1-8D23-B02734D76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11" y="228602"/>
            <a:ext cx="8936019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rgbClr val="732B6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72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node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AE87E5-C4C4-41DF-A854-B0D03BD5C548}"/>
              </a:ext>
            </a:extLst>
          </p:cNvPr>
          <p:cNvSpPr txBox="1"/>
          <p:nvPr userDrawn="1"/>
        </p:nvSpPr>
        <p:spPr>
          <a:xfrm>
            <a:off x="0" y="1324790"/>
            <a:ext cx="12192000" cy="1554480"/>
          </a:xfrm>
          <a:prstGeom prst="rect">
            <a:avLst/>
          </a:prstGeom>
          <a:solidFill>
            <a:srgbClr val="732B6B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400" spc="-70">
              <a:solidFill>
                <a:srgbClr val="732B6B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7C6344-5B9A-447F-9A5F-257D2D371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7725" y="2464221"/>
            <a:ext cx="2834640" cy="2834640"/>
          </a:xfrm>
          <a:prstGeom prst="ellipse">
            <a:avLst/>
          </a:prstGeom>
          <a:ln w="101600">
            <a:solidFill>
              <a:srgbClr val="33B0B7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F3621E-A65A-47DC-83E1-003DBAF1B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0090" y="3103363"/>
            <a:ext cx="7152505" cy="29587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71C5F-7712-4A89-AFF5-B1565E2D8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071" y="1778864"/>
            <a:ext cx="7152505" cy="646331"/>
          </a:xfrm>
          <a:prstGeom prst="rect">
            <a:avLst/>
          </a:prstGeom>
        </p:spPr>
        <p:txBody>
          <a:bodyPr anchor="ctr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996D851-8CD5-489B-84F2-FAFCFECE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694"/>
          <a:stretch/>
        </p:blipFill>
        <p:spPr>
          <a:xfrm>
            <a:off x="541280" y="-1"/>
            <a:ext cx="3306571" cy="261078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7234094-C5AB-4D98-A801-C1B532EFE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0746" y="448056"/>
            <a:ext cx="920710" cy="9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image" Target="../media/image9.emf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DE959CE-9F11-4069-9BD8-EA1D22323210}"/>
              </a:ext>
            </a:extLst>
          </p:cNvPr>
          <p:cNvSpPr txBox="1"/>
          <p:nvPr userDrawn="1"/>
        </p:nvSpPr>
        <p:spPr>
          <a:xfrm>
            <a:off x="9661823" y="247652"/>
            <a:ext cx="2072641" cy="88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May 27 &amp; 28, 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20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b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Name</a:t>
            </a:r>
            <a:r>
              <a:rPr lang="cs-CZ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cs-CZ" sz="1200" b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Surname</a:t>
            </a:r>
            <a: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| EN</a:t>
            </a:r>
            <a:br>
              <a:rPr lang="en-US" sz="12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</a:b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#M365VM</a:t>
            </a:r>
            <a:endParaRPr lang="cs-CZ" sz="1200" b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96" r:id="rId2"/>
    <p:sldLayoutId id="2147484156" r:id="rId3"/>
    <p:sldLayoutId id="2147484193" r:id="rId4"/>
    <p:sldLayoutId id="2147484191" r:id="rId5"/>
    <p:sldLayoutId id="2147484192" r:id="rId6"/>
    <p:sldLayoutId id="2147484190" r:id="rId7"/>
    <p:sldLayoutId id="2147484201" r:id="rId8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B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9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83" r:id="rId2"/>
    <p:sldLayoutId id="2147484199" r:id="rId3"/>
    <p:sldLayoutId id="2147484180" r:id="rId4"/>
    <p:sldLayoutId id="2147484198" r:id="rId5"/>
    <p:sldLayoutId id="2147484168" r:id="rId6"/>
    <p:sldLayoutId id="2147484182" r:id="rId7"/>
    <p:sldLayoutId id="2147484181" r:id="rId8"/>
    <p:sldLayoutId id="2147484202" r:id="rId9"/>
    <p:sldLayoutId id="2147484174" r:id="rId10"/>
    <p:sldLayoutId id="2147484179" r:id="rId11"/>
    <p:sldLayoutId id="2147484203" r:id="rId12"/>
    <p:sldLayoutId id="2147484204" r:id="rId13"/>
    <p:sldLayoutId id="2147484206" r:id="rId14"/>
  </p:sldLayoutIdLst>
  <p:hf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54862" marR="0" indent="-254862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701" kern="1200" spc="-53" baseline="0">
          <a:solidFill>
            <a:srgbClr val="333333"/>
          </a:solidFill>
          <a:latin typeface="+mj-lt"/>
          <a:ea typeface="+mn-ea"/>
          <a:cs typeface="+mn-cs"/>
        </a:defRPr>
      </a:lvl1pPr>
      <a:lvl2pPr marL="429931" marR="0" indent="-175069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599044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9044" algn="l"/>
        </a:tabLst>
        <a:defRPr sz="180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772922" marR="0" indent="-173878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942036" marR="0" indent="-169114" algn="l" defTabSz="6859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2036" algn="l"/>
        </a:tabLst>
        <a:defRPr sz="1500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1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32" r:id="rId25"/>
    <p:sldLayoutId id="2147484233" r:id="rId26"/>
    <p:sldLayoutId id="2147484234" r:id="rId27"/>
    <p:sldLayoutId id="2147484235" r:id="rId28"/>
    <p:sldLayoutId id="2147484236" r:id="rId29"/>
    <p:sldLayoutId id="2147484237" r:id="rId30"/>
    <p:sldLayoutId id="214748423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13178-24F7-424F-8C16-31649AEC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289CB-9C66-45A6-9F60-1B7F1DEF9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044B7-C6A6-420A-B74F-F15E875B5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0B1C1-7E35-4DFF-9A3E-C2E006C6FDEA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951E1-61EF-4967-9931-5A85DF76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E091C-EBDA-4E4E-9A82-A07656379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D8F0E-1824-499D-8521-3E14C1AF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6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42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6.png"/><Relationship Id="rId11" Type="http://schemas.openxmlformats.org/officeDocument/2006/relationships/image" Target="../media/image3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2.jpg"/><Relationship Id="rId7" Type="http://schemas.openxmlformats.org/officeDocument/2006/relationships/image" Target="../media/image3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7.svg"/><Relationship Id="rId2" Type="http://schemas.openxmlformats.org/officeDocument/2006/relationships/image" Target="../media/image44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36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61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6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63.png"/><Relationship Id="rId5" Type="http://schemas.openxmlformats.org/officeDocument/2006/relationships/image" Target="../media/image47.png"/><Relationship Id="rId10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42.png"/><Relationship Id="rId5" Type="http://schemas.openxmlformats.org/officeDocument/2006/relationships/image" Target="../media/image47.png"/><Relationship Id="rId10" Type="http://schemas.openxmlformats.org/officeDocument/2006/relationships/image" Target="../media/image63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nikcharlebois.com/" TargetMode="External"/><Relationship Id="rId5" Type="http://schemas.openxmlformats.org/officeDocument/2006/relationships/image" Target="../media/image33.jp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ve.uwkc.org/M365VM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ka.ms/O365DSC" TargetMode="Externa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A58C4FD7-3110-4C19-B2F3-1B3898D5500A}"/>
              </a:ext>
            </a:extLst>
          </p:cNvPr>
          <p:cNvSpPr txBox="1">
            <a:spLocks/>
          </p:cNvSpPr>
          <p:nvPr/>
        </p:nvSpPr>
        <p:spPr>
          <a:xfrm>
            <a:off x="1" y="2039111"/>
            <a:ext cx="12192000" cy="1592357"/>
          </a:xfrm>
          <a:prstGeom prst="roundRect">
            <a:avLst/>
          </a:prstGeom>
          <a:noFill/>
          <a:ln w="28575">
            <a:noFill/>
          </a:ln>
        </p:spPr>
        <p:txBody>
          <a:bodyPr vert="horz" wrap="square" lIns="274320" tIns="91440" rIns="182880" bIns="91440" rtlCol="0" anchor="ctr" anchorCtr="0">
            <a:normAutofit fontScale="97500"/>
          </a:bodyPr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 defTabSz="685983">
              <a:lnSpc>
                <a:spcPts val="3400"/>
              </a:lnSpc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MICROSOFT 365 VIRTUAL MARATHON</a:t>
            </a:r>
            <a:br>
              <a:rPr lang="en-US" sz="2400" dirty="0">
                <a:solidFill>
                  <a:schemeClr val="bg1"/>
                </a:solidFill>
                <a:latin typeface="+mn-lt"/>
              </a:rPr>
            </a:br>
            <a:r>
              <a:rPr lang="en-US" sz="2400" dirty="0">
                <a:solidFill>
                  <a:schemeClr val="bg1"/>
                </a:solidFill>
                <a:latin typeface="+mn-lt"/>
              </a:rPr>
              <a:t>Microsoft365DSC – The Next Best Thing Since Sliced Bread</a:t>
            </a:r>
            <a:endParaRPr lang="en-US" sz="240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53F3327-8FC1-4E27-98E6-42D44EFF912D}"/>
              </a:ext>
            </a:extLst>
          </p:cNvPr>
          <p:cNvSpPr txBox="1">
            <a:spLocks/>
          </p:cNvSpPr>
          <p:nvPr/>
        </p:nvSpPr>
        <p:spPr>
          <a:xfrm>
            <a:off x="0" y="3796061"/>
            <a:ext cx="12192000" cy="1521374"/>
          </a:xfrm>
          <a:prstGeom prst="roundRect">
            <a:avLst/>
          </a:prstGeom>
          <a:noFill/>
          <a:ln w="28575">
            <a:noFill/>
          </a:ln>
        </p:spPr>
        <p:txBody>
          <a:bodyPr lIns="91440" tIns="91440" bIns="91440" anchor="ctr">
            <a:normAutofit/>
          </a:bodyPr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0" algn="ctr">
              <a:buFont typeface="Arial" pitchFamily="34" charset="0"/>
              <a:buNone/>
            </a:pPr>
            <a:r>
              <a:rPr lang="en-US" sz="2400" dirty="0">
                <a:solidFill>
                  <a:srgbClr val="008192"/>
                </a:solidFill>
                <a:latin typeface="+mn-lt"/>
              </a:rPr>
              <a:t>Nik Charlebois</a:t>
            </a:r>
          </a:p>
          <a:p>
            <a:pPr marL="180000" indent="0" algn="ctr">
              <a:buFont typeface="Arial" pitchFamily="34" charset="0"/>
              <a:buNone/>
            </a:pPr>
            <a:r>
              <a:rPr lang="en-US" sz="2400" dirty="0">
                <a:solidFill>
                  <a:srgbClr val="008192"/>
                </a:solidFill>
                <a:latin typeface="+mn-lt"/>
              </a:rPr>
              <a:t>Senior Premier Field Engineer - Microsoft</a:t>
            </a:r>
          </a:p>
          <a:p>
            <a:pPr marL="180000" indent="0" algn="ctr">
              <a:buFont typeface="Arial" pitchFamily="34" charset="0"/>
              <a:buNone/>
            </a:pPr>
            <a:r>
              <a:rPr lang="en-US" sz="2400" dirty="0">
                <a:solidFill>
                  <a:srgbClr val="008192"/>
                </a:solidFill>
                <a:latin typeface="+mn-lt"/>
              </a:rPr>
              <a:t>@NikCharlebois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6936D8-8C05-4870-B6A6-45E547FB40D2}"/>
              </a:ext>
            </a:extLst>
          </p:cNvPr>
          <p:cNvGrpSpPr/>
          <p:nvPr/>
        </p:nvGrpSpPr>
        <p:grpSpPr>
          <a:xfrm>
            <a:off x="9908224" y="5562176"/>
            <a:ext cx="2192985" cy="1199749"/>
            <a:chOff x="9908224" y="5562176"/>
            <a:chExt cx="2192985" cy="11997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0BC10F-B9A6-411C-B888-DCE6813320C9}"/>
                </a:ext>
              </a:extLst>
            </p:cNvPr>
            <p:cNvGrpSpPr/>
            <p:nvPr/>
          </p:nvGrpSpPr>
          <p:grpSpPr>
            <a:xfrm>
              <a:off x="9908225" y="5562176"/>
              <a:ext cx="2192984" cy="1184360"/>
              <a:chOff x="9908225" y="5562176"/>
              <a:chExt cx="2192984" cy="118436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57D70C4-F1CF-4346-8E8B-ED2BBCBB0E55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92984" cy="980274"/>
                <a:chOff x="9861333" y="5729718"/>
                <a:chExt cx="2192984" cy="980274"/>
              </a:xfrm>
            </p:grpSpPr>
            <p:pic>
              <p:nvPicPr>
                <p:cNvPr id="15" name="Picture 14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27B15167-346C-4FD8-AFC3-1CC98AD129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BDC3B5-323E-4779-B6A9-A7005F2E3D13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9298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 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740F8F-C849-449D-A584-675252721FCD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E9018B-1A7B-4E17-8717-E8FB52354BFA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82E32D3-1AA6-46E7-B49B-692DE8B9E0D0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</p:spTree>
    <p:extLst>
      <p:ext uri="{BB962C8B-B14F-4D97-AF65-F5344CB8AC3E}">
        <p14:creationId xmlns:p14="http://schemas.microsoft.com/office/powerpoint/2010/main" val="394923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63792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with Classic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036" y="2189018"/>
            <a:ext cx="9144000" cy="30777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It’s a Declarative approach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;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6EB7-F4F0-40DA-98FF-7F6C7461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09" y="2672612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CDFBA-8FAA-4EC4-A162-200B9E129F30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8" name="Picture 7" descr="See the source image">
            <a:extLst>
              <a:ext uri="{FF2B5EF4-FFF2-40B4-BE49-F238E27FC236}">
                <a16:creationId xmlns:a16="http://schemas.microsoft.com/office/drawing/2014/main" id="{10462D2E-500C-414E-9957-4A84521C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DA972-3C5B-4EB8-BCA5-B01E6320B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2C94-A0A1-4DF0-9DEF-FF0384B2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788" y="455285"/>
            <a:ext cx="9144000" cy="5539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ea typeface="+mj-ea"/>
                <a:cs typeface="+mj-cs"/>
              </a:rPr>
              <a:t>Difference with Classic PowerShell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6C8C-AEC5-4F1A-AA8C-D09009264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937" y="2761275"/>
            <a:ext cx="9144000" cy="307777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0" defTabSz="914400">
              <a:lnSpc>
                <a:spcPct val="90000"/>
              </a:lnSpc>
              <a:buNone/>
            </a:pPr>
            <a:r>
              <a:rPr lang="en-US" sz="2400" b="1" u="sng" dirty="0">
                <a:solidFill>
                  <a:schemeClr val="tx1"/>
                </a:solidFill>
              </a:rPr>
              <a:t>Declarative: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400" b="1" u="sng" dirty="0">
              <a:solidFill>
                <a:schemeClr val="tx1"/>
              </a:solidFill>
            </a:endParaRP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b="1" u="sng" dirty="0">
                <a:solidFill>
                  <a:schemeClr val="tx1"/>
                </a:solidFill>
              </a:rPr>
              <a:t>Imperative:</a:t>
            </a:r>
            <a:endParaRPr lang="en-US" sz="2400" b="1" u="sng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C569C-E724-48FA-879E-E210C1E5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94" y="4914437"/>
            <a:ext cx="6886625" cy="885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9DAAD-00B6-4EBE-8C19-29F4E2282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194" y="2029755"/>
            <a:ext cx="9393300" cy="2307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CEFB7-2D5F-45E1-A0E8-42920B32F2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7" name="Picture 6" descr="See the source image">
            <a:extLst>
              <a:ext uri="{FF2B5EF4-FFF2-40B4-BE49-F238E27FC236}">
                <a16:creationId xmlns:a16="http://schemas.microsoft.com/office/drawing/2014/main" id="{7DDB8514-3BD6-492D-A563-03968A10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E47B6-7B78-4EDF-AC22-71F865F36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6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18" y="2307931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201E8-25B0-4ACD-A5AA-14A972DD1C39}"/>
              </a:ext>
            </a:extLst>
          </p:cNvPr>
          <p:cNvSpPr txBox="1"/>
          <p:nvPr/>
        </p:nvSpPr>
        <p:spPr>
          <a:xfrm>
            <a:off x="4886264" y="4233317"/>
            <a:ext cx="271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 your Microsoft 365 Configuration as Code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59CB46FA-4E1C-435A-978F-5B34BFA1AA5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FC3D3-5501-499D-89C9-52F7A59D862D}"/>
              </a:ext>
            </a:extLst>
          </p:cNvPr>
          <p:cNvSpPr txBox="1"/>
          <p:nvPr/>
        </p:nvSpPr>
        <p:spPr>
          <a:xfrm>
            <a:off x="1676607" y="333712"/>
            <a:ext cx="632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Automate – Deploy Configuration 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9A1C5CBB-A973-4C50-9BA5-4A18017504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56A8D-3DE9-4A28-B6B9-7DB3CDEE0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3B5D9-7D48-4745-A9BF-FE28DC8252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56034560-9FB0-4153-8011-66062B92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1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C1F592A-1CFB-46FE-A9C3-0B136724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18" y="2617493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63248CE-5966-4BF2-98D7-DDA60898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34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F81FD60-574E-495C-B685-17C9D290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31" y="1492665"/>
            <a:ext cx="1426576" cy="91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3CBEFBD-42C1-46D7-8D0E-ACF0F377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28" y="2525841"/>
            <a:ext cx="1431831" cy="12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F96C7B9-EF4B-40FB-8576-0E9E532A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2818228"/>
            <a:ext cx="1357040" cy="13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D5088E02-FB7A-4140-9336-0D94642F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03" y="3871539"/>
            <a:ext cx="2000512" cy="11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4A362770-A529-4621-8D97-B647F360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107" y="5230135"/>
            <a:ext cx="1099046" cy="102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326E9B5-96ED-401D-9A2F-A766978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25" y="5741209"/>
            <a:ext cx="994955" cy="9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84907865-E4DB-4BDE-AE98-EE33759B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44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AF1185-55AE-4692-BD06-F54D2436CCBA}"/>
              </a:ext>
            </a:extLst>
          </p:cNvPr>
          <p:cNvCxnSpPr/>
          <p:nvPr/>
        </p:nvCxnSpPr>
        <p:spPr>
          <a:xfrm flipV="1">
            <a:off x="3016938" y="1292973"/>
            <a:ext cx="4280789" cy="19394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E26FDF-4DAF-4880-8C9B-3EF162FC3E39}"/>
              </a:ext>
            </a:extLst>
          </p:cNvPr>
          <p:cNvCxnSpPr>
            <a:cxnSpLocks/>
          </p:cNvCxnSpPr>
          <p:nvPr/>
        </p:nvCxnSpPr>
        <p:spPr>
          <a:xfrm flipV="1">
            <a:off x="3016938" y="1015116"/>
            <a:ext cx="7461160" cy="229958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F3B0D-C78A-4340-A376-B5321B39F767}"/>
              </a:ext>
            </a:extLst>
          </p:cNvPr>
          <p:cNvCxnSpPr>
            <a:cxnSpLocks/>
          </p:cNvCxnSpPr>
          <p:nvPr/>
        </p:nvCxnSpPr>
        <p:spPr>
          <a:xfrm flipV="1">
            <a:off x="3027849" y="2048042"/>
            <a:ext cx="6104746" cy="14783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590081-4487-4F3D-B633-791E5609562F}"/>
              </a:ext>
            </a:extLst>
          </p:cNvPr>
          <p:cNvCxnSpPr>
            <a:cxnSpLocks/>
            <a:endCxn id="4098" idx="1"/>
          </p:cNvCxnSpPr>
          <p:nvPr/>
        </p:nvCxnSpPr>
        <p:spPr>
          <a:xfrm flipV="1">
            <a:off x="3021913" y="3131983"/>
            <a:ext cx="4771115" cy="46003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A02EF-D66B-426B-B58A-917CAC779BFC}"/>
              </a:ext>
            </a:extLst>
          </p:cNvPr>
          <p:cNvCxnSpPr>
            <a:cxnSpLocks/>
          </p:cNvCxnSpPr>
          <p:nvPr/>
        </p:nvCxnSpPr>
        <p:spPr>
          <a:xfrm>
            <a:off x="3011002" y="3884152"/>
            <a:ext cx="5683014" cy="47310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2315FD-02B1-41C7-953C-677C5F485338}"/>
              </a:ext>
            </a:extLst>
          </p:cNvPr>
          <p:cNvCxnSpPr>
            <a:cxnSpLocks/>
          </p:cNvCxnSpPr>
          <p:nvPr/>
        </p:nvCxnSpPr>
        <p:spPr>
          <a:xfrm>
            <a:off x="3068618" y="4214776"/>
            <a:ext cx="4593366" cy="168596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FAFCBA-CA64-4394-968A-365F3BDDFE42}"/>
              </a:ext>
            </a:extLst>
          </p:cNvPr>
          <p:cNvCxnSpPr>
            <a:cxnSpLocks/>
          </p:cNvCxnSpPr>
          <p:nvPr/>
        </p:nvCxnSpPr>
        <p:spPr>
          <a:xfrm>
            <a:off x="3107391" y="4104368"/>
            <a:ext cx="7365452" cy="159837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91202-082B-4AC5-81A8-66E8B1835BCE}"/>
              </a:ext>
            </a:extLst>
          </p:cNvPr>
          <p:cNvCxnSpPr>
            <a:cxnSpLocks/>
          </p:cNvCxnSpPr>
          <p:nvPr/>
        </p:nvCxnSpPr>
        <p:spPr>
          <a:xfrm flipV="1">
            <a:off x="3021913" y="3672440"/>
            <a:ext cx="7450930" cy="1006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A52B31-31B5-4B86-9E3A-18A2DBAF2424}"/>
              </a:ext>
            </a:extLst>
          </p:cNvPr>
          <p:cNvSpPr txBox="1"/>
          <p:nvPr/>
        </p:nvSpPr>
        <p:spPr>
          <a:xfrm>
            <a:off x="787153" y="4548780"/>
            <a:ext cx="2719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Automate the Configuration of all M365 Workloads</a:t>
            </a:r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1849A52D-92ED-49A8-8BBD-05F5A428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33" y="556777"/>
            <a:ext cx="1158660" cy="11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314B02B1-C5C1-40F9-A66B-F034E87A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43" y="167102"/>
            <a:ext cx="1316755" cy="13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26D15F8C-0FC8-46DC-9626-049DF55CF60A}"/>
              </a:ext>
            </a:extLst>
          </p:cNvPr>
          <p:cNvSpPr/>
          <p:nvPr/>
        </p:nvSpPr>
        <p:spPr>
          <a:xfrm>
            <a:off x="251936" y="93068"/>
            <a:ext cx="1239111" cy="1068199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92813-3AD0-429B-9D1C-B8B3254815D8}"/>
              </a:ext>
            </a:extLst>
          </p:cNvPr>
          <p:cNvSpPr txBox="1"/>
          <p:nvPr/>
        </p:nvSpPr>
        <p:spPr>
          <a:xfrm>
            <a:off x="1676607" y="333712"/>
            <a:ext cx="632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Automate – Deploy Configuration </a:t>
            </a:r>
          </a:p>
        </p:txBody>
      </p:sp>
      <p:sp>
        <p:nvSpPr>
          <p:cNvPr id="8" name="Thunderstorms_E9C6" title="Icon of thunderclouds and lightning">
            <a:extLst>
              <a:ext uri="{FF2B5EF4-FFF2-40B4-BE49-F238E27FC236}">
                <a16:creationId xmlns:a16="http://schemas.microsoft.com/office/drawing/2014/main" id="{64B3CE15-15AB-4DBB-8326-57D2F55B1F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7253" y="288552"/>
            <a:ext cx="778670" cy="62993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53DA-5FC8-431B-A41F-178390170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7CE3A-8CB2-48AF-8C65-01A0EB590DF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4" name="Picture 13" descr="See the source image">
            <a:extLst>
              <a:ext uri="{FF2B5EF4-FFF2-40B4-BE49-F238E27FC236}">
                <a16:creationId xmlns:a16="http://schemas.microsoft.com/office/drawing/2014/main" id="{CAC30024-E3AC-4AA9-BCDC-08A24BE8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9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756D-AB63-408E-ACA0-EF18A261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396" y="382522"/>
            <a:ext cx="9144000" cy="553998"/>
          </a:xfrm>
        </p:spPr>
        <p:txBody>
          <a:bodyPr/>
          <a:lstStyle/>
          <a:p>
            <a:r>
              <a:rPr lang="en-US" dirty="0"/>
              <a:t>Logic Flow</a:t>
            </a:r>
            <a:endParaRPr lang="fr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BF46D-A59C-4951-AA53-3818ACA27FD8}"/>
              </a:ext>
            </a:extLst>
          </p:cNvPr>
          <p:cNvSpPr txBox="1"/>
          <p:nvPr/>
        </p:nvSpPr>
        <p:spPr>
          <a:xfrm>
            <a:off x="4869064" y="2478627"/>
            <a:ext cx="417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Microsoft365DSC 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Configuration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951647-87D5-4DB9-9491-33BC2915AD71}"/>
              </a:ext>
            </a:extLst>
          </p:cNvPr>
          <p:cNvSpPr/>
          <p:nvPr/>
        </p:nvSpPr>
        <p:spPr>
          <a:xfrm>
            <a:off x="487370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6E4EC-F8CB-4BE5-BB2D-1A24E50366FD}"/>
              </a:ext>
            </a:extLst>
          </p:cNvPr>
          <p:cNvSpPr txBox="1"/>
          <p:nvPr/>
        </p:nvSpPr>
        <p:spPr>
          <a:xfrm>
            <a:off x="566277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SharePoint PnP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2168C3-C755-468F-B571-85EFDE2084D3}"/>
              </a:ext>
            </a:extLst>
          </p:cNvPr>
          <p:cNvSpPr/>
          <p:nvPr/>
        </p:nvSpPr>
        <p:spPr>
          <a:xfrm>
            <a:off x="3202721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80A9B-9CAF-4F83-AEAB-8BAEE020E073}"/>
              </a:ext>
            </a:extLst>
          </p:cNvPr>
          <p:cNvSpPr txBox="1"/>
          <p:nvPr/>
        </p:nvSpPr>
        <p:spPr>
          <a:xfrm>
            <a:off x="3281627" y="3746585"/>
            <a:ext cx="2279037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MicrosoftTeams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SkypeForBusinessAPI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D86CB0-B65C-4C91-B748-171BDED1327E}"/>
              </a:ext>
            </a:extLst>
          </p:cNvPr>
          <p:cNvSpPr/>
          <p:nvPr/>
        </p:nvSpPr>
        <p:spPr>
          <a:xfrm>
            <a:off x="5938302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24B51-F670-48FE-8E40-47771B3099A5}"/>
              </a:ext>
            </a:extLst>
          </p:cNvPr>
          <p:cNvSpPr txBox="1"/>
          <p:nvPr/>
        </p:nvSpPr>
        <p:spPr>
          <a:xfrm>
            <a:off x="5987789" y="3865151"/>
            <a:ext cx="239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Exchange Online Shell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87DA8D-AB40-402F-92BD-C8142C8CD919}"/>
              </a:ext>
            </a:extLst>
          </p:cNvPr>
          <p:cNvSpPr/>
          <p:nvPr/>
        </p:nvSpPr>
        <p:spPr>
          <a:xfrm>
            <a:off x="8670554" y="3713300"/>
            <a:ext cx="2436853" cy="673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A4596-7E72-4FD9-90C4-336BFABD6F21}"/>
              </a:ext>
            </a:extLst>
          </p:cNvPr>
          <p:cNvSpPr txBox="1"/>
          <p:nvPr/>
        </p:nvSpPr>
        <p:spPr>
          <a:xfrm>
            <a:off x="8749461" y="3865151"/>
            <a:ext cx="2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…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E6E6E6">
                  <a:lumMod val="20000"/>
                  <a:lumOff val="8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6CFE93-B9A7-45A9-BBF1-4C30897CF335}"/>
              </a:ext>
            </a:extLst>
          </p:cNvPr>
          <p:cNvCxnSpPr/>
          <p:nvPr/>
        </p:nvCxnSpPr>
        <p:spPr>
          <a:xfrm flipH="1">
            <a:off x="2274396" y="2847959"/>
            <a:ext cx="1378562" cy="75858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000358-DF8C-4273-9EE7-6881D1A1B4E4}"/>
              </a:ext>
            </a:extLst>
          </p:cNvPr>
          <p:cNvCxnSpPr>
            <a:cxnSpLocks/>
          </p:cNvCxnSpPr>
          <p:nvPr/>
        </p:nvCxnSpPr>
        <p:spPr>
          <a:xfrm>
            <a:off x="4372218" y="3108888"/>
            <a:ext cx="0" cy="54871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EB8DD7-D35C-412C-8246-EABF053D1225}"/>
              </a:ext>
            </a:extLst>
          </p:cNvPr>
          <p:cNvCxnSpPr>
            <a:cxnSpLocks/>
          </p:cNvCxnSpPr>
          <p:nvPr/>
        </p:nvCxnSpPr>
        <p:spPr>
          <a:xfrm>
            <a:off x="4609134" y="3003293"/>
            <a:ext cx="2093372" cy="65430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BFC6DF-B589-41D6-AE73-CCD827072A71}"/>
              </a:ext>
            </a:extLst>
          </p:cNvPr>
          <p:cNvCxnSpPr>
            <a:cxnSpLocks/>
          </p:cNvCxnSpPr>
          <p:nvPr/>
        </p:nvCxnSpPr>
        <p:spPr>
          <a:xfrm>
            <a:off x="4687848" y="2847959"/>
            <a:ext cx="5092055" cy="8096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2C762BA-D4C5-47A4-918E-1C5ED75D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28" y="5455066"/>
            <a:ext cx="1311198" cy="4868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A16E0E-0419-44CC-80B9-5A61E960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13" y="5455066"/>
            <a:ext cx="1262063" cy="414338"/>
          </a:xfrm>
          <a:prstGeom prst="rect">
            <a:avLst/>
          </a:prstGeom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2586C5E-2A36-4230-98E0-047BB4A0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54" y="5529943"/>
            <a:ext cx="491326" cy="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A398E0-8F3E-483E-A561-9226E5831A51}"/>
              </a:ext>
            </a:extLst>
          </p:cNvPr>
          <p:cNvSpPr txBox="1"/>
          <p:nvPr/>
        </p:nvSpPr>
        <p:spPr>
          <a:xfrm>
            <a:off x="9297368" y="5561264"/>
            <a:ext cx="202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Security &amp; Compliance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071E97-9622-41B2-84F4-C7FCFC56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646" y="5454703"/>
            <a:ext cx="1143000" cy="4143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DA94FA-5358-45C9-BC82-7A4258141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186" y="5054653"/>
            <a:ext cx="1171575" cy="40005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DDDA48-810E-409B-BF42-2083004A349C}"/>
              </a:ext>
            </a:extLst>
          </p:cNvPr>
          <p:cNvCxnSpPr>
            <a:cxnSpLocks/>
          </p:cNvCxnSpPr>
          <p:nvPr/>
        </p:nvCxnSpPr>
        <p:spPr>
          <a:xfrm>
            <a:off x="1894475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9B028E-3012-461F-B535-C798800F485E}"/>
              </a:ext>
            </a:extLst>
          </p:cNvPr>
          <p:cNvCxnSpPr>
            <a:cxnSpLocks/>
          </p:cNvCxnSpPr>
          <p:nvPr/>
        </p:nvCxnSpPr>
        <p:spPr>
          <a:xfrm>
            <a:off x="4351912" y="4463469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8F02B2-715A-47BE-AC2D-705D0AF0FDEF}"/>
              </a:ext>
            </a:extLst>
          </p:cNvPr>
          <p:cNvCxnSpPr>
            <a:cxnSpLocks/>
          </p:cNvCxnSpPr>
          <p:nvPr/>
        </p:nvCxnSpPr>
        <p:spPr>
          <a:xfrm>
            <a:off x="7072097" y="4463468"/>
            <a:ext cx="0" cy="90224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9C634B-64EE-4F6A-AE76-8DBE9064401F}"/>
              </a:ext>
            </a:extLst>
          </p:cNvPr>
          <p:cNvCxnSpPr>
            <a:cxnSpLocks/>
          </p:cNvCxnSpPr>
          <p:nvPr/>
        </p:nvCxnSpPr>
        <p:spPr>
          <a:xfrm>
            <a:off x="9779903" y="4463468"/>
            <a:ext cx="0" cy="63767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A7DD46-361C-4058-9DF3-839CDCA7D761}"/>
              </a:ext>
            </a:extLst>
          </p:cNvPr>
          <p:cNvSpPr txBox="1"/>
          <p:nvPr/>
        </p:nvSpPr>
        <p:spPr>
          <a:xfrm>
            <a:off x="337511" y="4695272"/>
            <a:ext cx="111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Remote Calls</a:t>
            </a:r>
            <a:endParaRPr kumimoji="0" lang="fr-CA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15CB91C-8262-4C88-A8AF-0AB96A2B25C5}"/>
              </a:ext>
            </a:extLst>
          </p:cNvPr>
          <p:cNvSpPr/>
          <p:nvPr/>
        </p:nvSpPr>
        <p:spPr>
          <a:xfrm>
            <a:off x="1287227" y="4499798"/>
            <a:ext cx="287780" cy="867983"/>
          </a:xfrm>
          <a:prstGeom prst="lef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CF1EE-7468-41E2-B78A-C25FB4C2880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4BFBF4B9-603F-4CC1-B077-60F5EE58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6">
            <a:extLst>
              <a:ext uri="{FF2B5EF4-FFF2-40B4-BE49-F238E27FC236}">
                <a16:creationId xmlns:a16="http://schemas.microsoft.com/office/drawing/2014/main" id="{20B81910-1350-4C66-A25B-1E8E99CB1D7C}"/>
              </a:ext>
            </a:extLst>
          </p:cNvPr>
          <p:cNvSpPr txBox="1">
            <a:spLocks/>
          </p:cNvSpPr>
          <p:nvPr/>
        </p:nvSpPr>
        <p:spPr>
          <a:xfrm>
            <a:off x="4992646" y="1237604"/>
            <a:ext cx="9144000" cy="307777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Abstraction layer sitting on top of all underlying modules;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Allows you to write 1 configuration to handle all workloads;</a:t>
            </a: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C88DA-A2D5-47DE-B721-1CBB39B67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2A324-2915-48AA-8371-CC3AA9FE2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299" y="1933512"/>
            <a:ext cx="914447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/>
              <a:t>IMPORTANT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M365DSC deals with Configuration and Structure, not data</a:t>
            </a:r>
          </a:p>
          <a:p>
            <a:pPr marL="742932" lvl="1" indent="-285750" defTabSz="914367">
              <a:buFontTx/>
              <a:buChar char="-"/>
              <a:defRPr/>
            </a:pPr>
            <a:r>
              <a:rPr lang="en-CA" sz="2400" dirty="0">
                <a:solidFill>
                  <a:srgbClr val="1A1A1A"/>
                </a:solidFill>
                <a:latin typeface="Segoe UI"/>
              </a:rPr>
              <a:t>*It could easily be extended to handle data;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Not supported with PowerShell Core since the underlying dependencies don’t support it;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7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tx1"/>
                </a:solidFill>
              </a:rPr>
              <a:t>Demo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Automate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4934F869-AB27-4128-B655-ED34A3B19F6A}"/>
              </a:ext>
            </a:extLst>
          </p:cNvPr>
          <p:cNvSpPr/>
          <p:nvPr/>
        </p:nvSpPr>
        <p:spPr>
          <a:xfrm>
            <a:off x="4187171" y="1778864"/>
            <a:ext cx="3817657" cy="3291084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ye" title="Icon of an eyeball">
            <a:extLst>
              <a:ext uri="{FF2B5EF4-FFF2-40B4-BE49-F238E27FC236}">
                <a16:creationId xmlns:a16="http://schemas.microsoft.com/office/drawing/2014/main" id="{DC9DF95E-B56F-46AA-AED9-A1A6E99FCC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5589" y="2613889"/>
            <a:ext cx="1538927" cy="849667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546FF-7F2A-4C73-A67D-3EBE9384BA72}"/>
              </a:ext>
            </a:extLst>
          </p:cNvPr>
          <p:cNvSpPr txBox="1"/>
          <p:nvPr/>
        </p:nvSpPr>
        <p:spPr>
          <a:xfrm>
            <a:off x="5264330" y="3828160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236170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AEADFBC-C597-4FC6-A9AB-7905243A93ED}"/>
              </a:ext>
            </a:extLst>
          </p:cNvPr>
          <p:cNvSpPr/>
          <p:nvPr/>
        </p:nvSpPr>
        <p:spPr>
          <a:xfrm>
            <a:off x="287818" y="94400"/>
            <a:ext cx="1297323" cy="1118382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ye" title="Icon of an eyeball">
            <a:extLst>
              <a:ext uri="{FF2B5EF4-FFF2-40B4-BE49-F238E27FC236}">
                <a16:creationId xmlns:a16="http://schemas.microsoft.com/office/drawing/2014/main" id="{D254B885-1FA0-4DC8-B8FC-006853659A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1047" y="422455"/>
            <a:ext cx="791054" cy="436754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43174" y="1595422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77" y="1938550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83" y="1868468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85" y="3147026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89" y="2883302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21" y="2331588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17" y="2699675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678" y="2153516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10" y="2608023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0E0F3EA5-D653-4323-998F-F52BBA45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55" y="4725934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Stopwatch 33%">
            <a:extLst>
              <a:ext uri="{FF2B5EF4-FFF2-40B4-BE49-F238E27FC236}">
                <a16:creationId xmlns:a16="http://schemas.microsoft.com/office/drawing/2014/main" id="{C4E8EA8F-EC91-43D0-AB96-CCB7E6EC1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4076" y="5647554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CC81C8-6B99-4BE9-AD69-0D0676687CBA}"/>
              </a:ext>
            </a:extLst>
          </p:cNvPr>
          <p:cNvCxnSpPr>
            <a:cxnSpLocks/>
          </p:cNvCxnSpPr>
          <p:nvPr/>
        </p:nvCxnSpPr>
        <p:spPr>
          <a:xfrm flipH="1" flipV="1">
            <a:off x="5800405" y="3904522"/>
            <a:ext cx="3272" cy="9868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4C778-7A31-434C-9872-A0DBE84ADC48}"/>
              </a:ext>
            </a:extLst>
          </p:cNvPr>
          <p:cNvCxnSpPr>
            <a:cxnSpLocks/>
          </p:cNvCxnSpPr>
          <p:nvPr/>
        </p:nvCxnSpPr>
        <p:spPr>
          <a:xfrm>
            <a:off x="6254076" y="3961827"/>
            <a:ext cx="0" cy="9295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Ringer">
            <a:extLst>
              <a:ext uri="{FF2B5EF4-FFF2-40B4-BE49-F238E27FC236}">
                <a16:creationId xmlns:a16="http://schemas.microsoft.com/office/drawing/2014/main" id="{C4D64B4F-3122-45AD-98A5-DD5BDC042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84954" y="549434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89EDF7-101E-4377-A3B2-A800234C8055}"/>
              </a:ext>
            </a:extLst>
          </p:cNvPr>
          <p:cNvSpPr txBox="1"/>
          <p:nvPr/>
        </p:nvSpPr>
        <p:spPr>
          <a:xfrm>
            <a:off x="3694421" y="4203785"/>
            <a:ext cx="19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Analyze for Drift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CBDF14B-AA58-4558-8F7F-D867FBDCC6DC}"/>
              </a:ext>
            </a:extLst>
          </p:cNvPr>
          <p:cNvCxnSpPr>
            <a:cxnSpLocks/>
          </p:cNvCxnSpPr>
          <p:nvPr/>
        </p:nvCxnSpPr>
        <p:spPr>
          <a:xfrm>
            <a:off x="7114737" y="6047631"/>
            <a:ext cx="309094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4CA0F5-8C86-4BE1-82C9-F7F4CB06D3E2}"/>
              </a:ext>
            </a:extLst>
          </p:cNvPr>
          <p:cNvSpPr txBox="1"/>
          <p:nvPr/>
        </p:nvSpPr>
        <p:spPr>
          <a:xfrm>
            <a:off x="7345537" y="5305216"/>
            <a:ext cx="249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Act on detected drifts: Fix, Log or Alert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576BC-1576-488E-8DBD-60D850D8B7BF}"/>
              </a:ext>
            </a:extLst>
          </p:cNvPr>
          <p:cNvSpPr txBox="1"/>
          <p:nvPr/>
        </p:nvSpPr>
        <p:spPr>
          <a:xfrm>
            <a:off x="1713367" y="333712"/>
            <a:ext cx="8703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Monitor – Continuously check for config drifts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5B9DF-8EE6-4AA7-983E-A6333D4D82E7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7099D124-17E2-4E91-B4EE-0DC9877C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D28E5-CFD6-4E1B-A020-5D7A207CDC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6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BE92695-523E-46BE-AD57-F2E40C4A79E0}"/>
              </a:ext>
            </a:extLst>
          </p:cNvPr>
          <p:cNvSpPr/>
          <p:nvPr/>
        </p:nvSpPr>
        <p:spPr bwMode="auto">
          <a:xfrm rot="16200000">
            <a:off x="3412455" y="-2086913"/>
            <a:ext cx="4967449" cy="10286783"/>
          </a:xfrm>
          <a:prstGeom prst="rtTriangle">
            <a:avLst/>
          </a:prstGeom>
          <a:solidFill>
            <a:srgbClr val="00B05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0F8C5AC-1BE6-455F-95E3-6C9EAE0CEFA1}"/>
              </a:ext>
            </a:extLst>
          </p:cNvPr>
          <p:cNvSpPr/>
          <p:nvPr/>
        </p:nvSpPr>
        <p:spPr bwMode="auto">
          <a:xfrm rot="16200000">
            <a:off x="2635909" y="182651"/>
            <a:ext cx="3490343" cy="7224765"/>
          </a:xfrm>
          <a:prstGeom prst="rtTriangle">
            <a:avLst/>
          </a:prstGeom>
          <a:solidFill>
            <a:srgbClr val="FFC000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753072B-CB5E-4B5E-843B-70F3074022E9}"/>
              </a:ext>
            </a:extLst>
          </p:cNvPr>
          <p:cNvSpPr/>
          <p:nvPr/>
        </p:nvSpPr>
        <p:spPr bwMode="auto">
          <a:xfrm rot="16200000">
            <a:off x="1857162" y="2327974"/>
            <a:ext cx="2083575" cy="434088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283" y="428374"/>
            <a:ext cx="9144000" cy="553998"/>
          </a:xfrm>
        </p:spPr>
        <p:txBody>
          <a:bodyPr/>
          <a:lstStyle/>
          <a:p>
            <a:r>
              <a:rPr lang="en-CA" dirty="0"/>
              <a:t>Monitor Configuration Drifts</a:t>
            </a:r>
          </a:p>
        </p:txBody>
      </p:sp>
      <p:sp>
        <p:nvSpPr>
          <p:cNvPr id="8" name="check" title="Icon of a checkmark">
            <a:extLst>
              <a:ext uri="{FF2B5EF4-FFF2-40B4-BE49-F238E27FC236}">
                <a16:creationId xmlns:a16="http://schemas.microsoft.com/office/drawing/2014/main" id="{46C8E5EA-EEB5-4498-846E-C6162B8121B0}"/>
              </a:ext>
            </a:extLst>
          </p:cNvPr>
          <p:cNvSpPr>
            <a:spLocks noChangeAspect="1"/>
          </p:cNvSpPr>
          <p:nvPr/>
        </p:nvSpPr>
        <p:spPr bwMode="auto">
          <a:xfrm>
            <a:off x="3358041" y="4400102"/>
            <a:ext cx="813755" cy="574606"/>
          </a:xfrm>
          <a:custGeom>
            <a:avLst/>
            <a:gdLst>
              <a:gd name="T0" fmla="*/ 245 w 245"/>
              <a:gd name="T1" fmla="*/ 0 h 173"/>
              <a:gd name="T2" fmla="*/ 73 w 245"/>
              <a:gd name="T3" fmla="*/ 173 h 173"/>
              <a:gd name="T4" fmla="*/ 0 w 245"/>
              <a:gd name="T5" fmla="*/ 10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5" h="173">
                <a:moveTo>
                  <a:pt x="245" y="0"/>
                </a:moveTo>
                <a:lnTo>
                  <a:pt x="73" y="173"/>
                </a:lnTo>
                <a:lnTo>
                  <a:pt x="0" y="101"/>
                </a:lnTo>
              </a:path>
            </a:pathLst>
          </a:custGeom>
          <a:noFill/>
          <a:ln w="571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CEB3F-F470-4A41-A149-AC0F360DDE1D}"/>
              </a:ext>
            </a:extLst>
          </p:cNvPr>
          <p:cNvSpPr txBox="1"/>
          <p:nvPr/>
        </p:nvSpPr>
        <p:spPr>
          <a:xfrm>
            <a:off x="2458713" y="5087515"/>
            <a:ext cx="22106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ApplyOnly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96" title="Icon of a gear with a wrench">
            <a:extLst>
              <a:ext uri="{FF2B5EF4-FFF2-40B4-BE49-F238E27FC236}">
                <a16:creationId xmlns:a16="http://schemas.microsoft.com/office/drawing/2014/main" id="{00A3A51E-D3B2-428F-A0F6-AC30DB77CA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62044" y="2969275"/>
            <a:ext cx="1392533" cy="1282189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B97CC-B3B5-4A39-A57D-070A69A0F006}"/>
              </a:ext>
            </a:extLst>
          </p:cNvPr>
          <p:cNvSpPr txBox="1"/>
          <p:nvPr/>
        </p:nvSpPr>
        <p:spPr>
          <a:xfrm>
            <a:off x="8216007" y="5050459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ApplyAndAutocorrect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B7BA5-F4AD-450A-9EFE-45A2456DB429}"/>
              </a:ext>
            </a:extLst>
          </p:cNvPr>
          <p:cNvSpPr txBox="1"/>
          <p:nvPr/>
        </p:nvSpPr>
        <p:spPr>
          <a:xfrm>
            <a:off x="1637880" y="5674069"/>
            <a:ext cx="316020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 as </a:t>
            </a:r>
            <a:r>
              <a:rPr kumimoji="0" lang="fr-CA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specified</a:t>
            </a: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the </a:t>
            </a:r>
            <a:r>
              <a:rPr kumimoji="0" lang="fr-CA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done</a:t>
            </a:r>
            <a:endParaRPr kumimoji="0" lang="fr-CA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magnify" title="Icon of a magnifying glass">
            <a:extLst>
              <a:ext uri="{FF2B5EF4-FFF2-40B4-BE49-F238E27FC236}">
                <a16:creationId xmlns:a16="http://schemas.microsoft.com/office/drawing/2014/main" id="{EA652634-1400-48AB-887D-320FB65D6B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116" y="3817616"/>
            <a:ext cx="894534" cy="843601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3810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52CAE-FA4F-4706-BA23-A18A43A633E4}"/>
              </a:ext>
            </a:extLst>
          </p:cNvPr>
          <p:cNvSpPr txBox="1"/>
          <p:nvPr/>
        </p:nvSpPr>
        <p:spPr>
          <a:xfrm>
            <a:off x="5392444" y="5050460"/>
            <a:ext cx="2713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ApplyAndMonitor</a:t>
            </a:r>
            <a:endParaRPr kumimoji="0" lang="fr-CA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524E6-B921-4F07-923F-4DFBB4EE2034}"/>
              </a:ext>
            </a:extLst>
          </p:cNvPr>
          <p:cNvSpPr txBox="1"/>
          <p:nvPr/>
        </p:nvSpPr>
        <p:spPr>
          <a:xfrm>
            <a:off x="5312398" y="5674069"/>
            <a:ext cx="25655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and Log Configuration Drifts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9B00-2B29-42D4-B3FC-23CBA8239379}"/>
              </a:ext>
            </a:extLst>
          </p:cNvPr>
          <p:cNvSpPr txBox="1"/>
          <p:nvPr/>
        </p:nvSpPr>
        <p:spPr>
          <a:xfrm>
            <a:off x="7993463" y="5695566"/>
            <a:ext cx="297933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Configure, Log &amp; Fix Configuration Drifts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D0B3AA-9808-468C-A23B-BE63BEFC9F4E}"/>
              </a:ext>
            </a:extLst>
          </p:cNvPr>
          <p:cNvSpPr txBox="1"/>
          <p:nvPr/>
        </p:nvSpPr>
        <p:spPr>
          <a:xfrm rot="19910031">
            <a:off x="5305490" y="2174203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+Monitor</a:t>
            </a:r>
            <a:endParaRPr kumimoji="0" lang="fr-CA" sz="2800" b="0" i="0" u="none" strike="noStrike" kern="1200" cap="none" spc="0" normalizeH="0" baseline="0" noProof="0" dirty="0" err="1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7552CA-416F-4E0B-9F6A-6D358843ABC7}"/>
              </a:ext>
            </a:extLst>
          </p:cNvPr>
          <p:cNvSpPr txBox="1"/>
          <p:nvPr/>
        </p:nvSpPr>
        <p:spPr>
          <a:xfrm rot="19910031">
            <a:off x="8744685" y="517238"/>
            <a:ext cx="233121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+Fix</a:t>
            </a:r>
            <a:endParaRPr kumimoji="0" lang="fr-CA" sz="2800" b="0" i="0" u="none" strike="noStrike" kern="1200" cap="none" spc="0" normalizeH="0" baseline="0" noProof="0" dirty="0" err="1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FB64B-0EC2-4006-B791-F9B2AC4E55F1}"/>
              </a:ext>
            </a:extLst>
          </p:cNvPr>
          <p:cNvSpPr txBox="1"/>
          <p:nvPr/>
        </p:nvSpPr>
        <p:spPr>
          <a:xfrm>
            <a:off x="5896179" y="3359744"/>
            <a:ext cx="30364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Default Setting</a:t>
            </a:r>
            <a:endParaRPr kumimoji="0" lang="fr-CA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E82C8-3E8D-4C26-A597-38AC4A709A6F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DB7CAFBB-09F5-446F-9416-B41A48D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3FC0C-2796-4462-9C35-4A15D066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0" grpId="0" animBg="1"/>
      <p:bldP spid="11" grpId="0"/>
      <p:bldP spid="15" grpId="0" animBg="1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1C42AF-6E21-4813-9127-A232BBFF6555}"/>
              </a:ext>
            </a:extLst>
          </p:cNvPr>
          <p:cNvSpPr/>
          <p:nvPr/>
        </p:nvSpPr>
        <p:spPr bwMode="auto">
          <a:xfrm>
            <a:off x="3519621" y="722680"/>
            <a:ext cx="5163890" cy="4381165"/>
          </a:xfrm>
          <a:prstGeom prst="rect">
            <a:avLst/>
          </a:prstGeom>
          <a:solidFill>
            <a:srgbClr val="732B6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SPC to M365Conf 3 White BG">
            <a:hlinkClick r:id="" action="ppaction://media"/>
            <a:extLst>
              <a:ext uri="{FF2B5EF4-FFF2-40B4-BE49-F238E27FC236}">
                <a16:creationId xmlns:a16="http://schemas.microsoft.com/office/drawing/2014/main" id="{AA8F9090-0E6E-4BEC-8797-B823F44F06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9092" y="866984"/>
            <a:ext cx="4933813" cy="2701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1751E-DA8E-4D4B-82C8-754496B58178}"/>
              </a:ext>
            </a:extLst>
          </p:cNvPr>
          <p:cNvSpPr txBox="1"/>
          <p:nvPr/>
        </p:nvSpPr>
        <p:spPr>
          <a:xfrm>
            <a:off x="3519620" y="310273"/>
            <a:ext cx="19658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pc="-70">
                <a:solidFill>
                  <a:srgbClr val="1B6B7E"/>
                </a:solidFill>
              </a:rPr>
              <a:t>Mark Your Calendars: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B81EB6-F62B-44B0-AAA6-B0829DFEB561}"/>
              </a:ext>
            </a:extLst>
          </p:cNvPr>
          <p:cNvSpPr/>
          <p:nvPr/>
        </p:nvSpPr>
        <p:spPr bwMode="auto">
          <a:xfrm>
            <a:off x="3629092" y="3329119"/>
            <a:ext cx="4933813" cy="1662759"/>
          </a:xfrm>
          <a:prstGeom prst="rect">
            <a:avLst/>
          </a:prstGeom>
          <a:solidFill>
            <a:srgbClr val="F9F9F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B87F4-E315-4E89-A828-E9D0DF4C2F1C}"/>
              </a:ext>
            </a:extLst>
          </p:cNvPr>
          <p:cNvSpPr txBox="1"/>
          <p:nvPr/>
        </p:nvSpPr>
        <p:spPr>
          <a:xfrm>
            <a:off x="3629092" y="2902198"/>
            <a:ext cx="497611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spc="-70" dirty="0">
                <a:solidFill>
                  <a:srgbClr val="298E93"/>
                </a:solidFill>
              </a:rPr>
              <a:t>March 23-25, 2021, MGM Grand Resort</a:t>
            </a:r>
          </a:p>
          <a:p>
            <a:pPr algn="ctr"/>
            <a:r>
              <a:rPr lang="en-US" sz="2000" spc="-70" dirty="0">
                <a:solidFill>
                  <a:srgbClr val="298E93"/>
                </a:solidFill>
              </a:rPr>
              <a:t>Las Vegas, Nevada, USA</a:t>
            </a:r>
          </a:p>
          <a:p>
            <a:pPr algn="ctr"/>
            <a:endParaRPr lang="en-US" sz="800" spc="-70" dirty="0">
              <a:solidFill>
                <a:srgbClr val="298E93"/>
              </a:solidFill>
            </a:endParaRPr>
          </a:p>
          <a:p>
            <a:pPr algn="ctr"/>
            <a:r>
              <a:rPr lang="en-US" sz="2000" spc="-70" dirty="0">
                <a:solidFill>
                  <a:srgbClr val="732B6B"/>
                </a:solidFill>
              </a:rPr>
              <a:t>M365Conf.com</a:t>
            </a:r>
          </a:p>
          <a:p>
            <a:pPr algn="ctr"/>
            <a:r>
              <a:rPr lang="en-US" sz="2000" spc="-70" dirty="0">
                <a:solidFill>
                  <a:srgbClr val="732B6B"/>
                </a:solidFill>
              </a:rPr>
              <a:t>#M365CONF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16E1-6503-4F96-8CFB-5A304155A49F}"/>
              </a:ext>
            </a:extLst>
          </p:cNvPr>
          <p:cNvSpPr txBox="1"/>
          <p:nvPr/>
        </p:nvSpPr>
        <p:spPr>
          <a:xfrm>
            <a:off x="3762375" y="4749414"/>
            <a:ext cx="4667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70">
                <a:solidFill>
                  <a:srgbClr val="1B6B7E"/>
                </a:solidFill>
              </a:rPr>
              <a:t>The SharePoint Conference is now The Microsoft 365 Collaboration Conference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C69358-3693-4975-AA73-8D6346B11EB6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98D573-5F01-4F98-B677-1C08350ABC7E}"/>
              </a:ext>
            </a:extLst>
          </p:cNvPr>
          <p:cNvGrpSpPr/>
          <p:nvPr/>
        </p:nvGrpSpPr>
        <p:grpSpPr>
          <a:xfrm>
            <a:off x="9908224" y="5562176"/>
            <a:ext cx="2143344" cy="1199749"/>
            <a:chOff x="9908224" y="5562176"/>
            <a:chExt cx="2143344" cy="11997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90BA4C-D7F4-4102-9C79-0A861F995334}"/>
                </a:ext>
              </a:extLst>
            </p:cNvPr>
            <p:cNvGrpSpPr/>
            <p:nvPr/>
          </p:nvGrpSpPr>
          <p:grpSpPr>
            <a:xfrm>
              <a:off x="9908225" y="5562176"/>
              <a:ext cx="2143343" cy="1184360"/>
              <a:chOff x="9908225" y="5562176"/>
              <a:chExt cx="2143343" cy="118436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EF010DF-A6DE-49B0-AEED-270CFDC964E3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43343" cy="980274"/>
                <a:chOff x="9861333" y="5729718"/>
                <a:chExt cx="2143343" cy="980274"/>
              </a:xfrm>
            </p:grpSpPr>
            <p:pic>
              <p:nvPicPr>
                <p:cNvPr id="20" name="Picture 19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AED1152A-991B-4E94-8A5B-0A566537C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C2C7899-8C76-4825-B39B-09D65EF18EA5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433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1EDBBF-11F4-4C1C-B30F-BBB57ECC9C08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45CDD9-135F-4588-8873-D0C1E9688AA1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8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307777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Monitor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B8034B4E-27D7-4FDE-A111-B8FD49DA70B0}"/>
              </a:ext>
            </a:extLst>
          </p:cNvPr>
          <p:cNvSpPr/>
          <p:nvPr/>
        </p:nvSpPr>
        <p:spPr>
          <a:xfrm>
            <a:off x="4240796" y="1596470"/>
            <a:ext cx="3817657" cy="3291084"/>
          </a:xfrm>
          <a:prstGeom prst="hexagon">
            <a:avLst/>
          </a:prstGeom>
          <a:gradFill>
            <a:gsLst>
              <a:gs pos="3000">
                <a:srgbClr val="C07B00"/>
              </a:gs>
              <a:gs pos="100000">
                <a:srgbClr val="FFD243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" title="Icon of a cloud">
            <a:extLst>
              <a:ext uri="{FF2B5EF4-FFF2-40B4-BE49-F238E27FC236}">
                <a16:creationId xmlns:a16="http://schemas.microsoft.com/office/drawing/2014/main" id="{6C7AD4DC-C4C3-4C05-8DBF-CD45B9F674CE}"/>
              </a:ext>
            </a:extLst>
          </p:cNvPr>
          <p:cNvSpPr>
            <a:spLocks noChangeAspect="1"/>
          </p:cNvSpPr>
          <p:nvPr/>
        </p:nvSpPr>
        <p:spPr bwMode="auto">
          <a:xfrm>
            <a:off x="5443888" y="2255132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1976E-391F-4BF6-8CDC-FEEA2C473CFF}"/>
              </a:ext>
            </a:extLst>
          </p:cNvPr>
          <p:cNvSpPr txBox="1"/>
          <p:nvPr/>
        </p:nvSpPr>
        <p:spPr>
          <a:xfrm>
            <a:off x="5375360" y="3520652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11424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834669" y="2027688"/>
            <a:ext cx="4563430" cy="323618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52" y="2592278"/>
            <a:ext cx="670872" cy="42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2522195"/>
            <a:ext cx="673343" cy="57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60" y="3800754"/>
            <a:ext cx="638172" cy="6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57" y="3545742"/>
            <a:ext cx="940776" cy="5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653" y="3058888"/>
            <a:ext cx="516846" cy="4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99" y="4232836"/>
            <a:ext cx="467895" cy="4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53" y="2807244"/>
            <a:ext cx="544880" cy="5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84" y="3261750"/>
            <a:ext cx="619227" cy="6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01" y="2592278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07713D-6848-4D39-912D-5B57718672A8}"/>
              </a:ext>
            </a:extLst>
          </p:cNvPr>
          <p:cNvCxnSpPr>
            <a:cxnSpLocks/>
          </p:cNvCxnSpPr>
          <p:nvPr/>
        </p:nvCxnSpPr>
        <p:spPr>
          <a:xfrm flipV="1">
            <a:off x="5560039" y="3571363"/>
            <a:ext cx="3745862" cy="4328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1325573" y="550481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Existing Microsoft 365 Environments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426F9-AEB4-4315-8B5C-FCDF9536148E}"/>
              </a:ext>
            </a:extLst>
          </p:cNvPr>
          <p:cNvSpPr txBox="1"/>
          <p:nvPr/>
        </p:nvSpPr>
        <p:spPr>
          <a:xfrm>
            <a:off x="8472062" y="4282117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Full-Fidelity Configuration Export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E0EECD3-829D-4274-8C44-0E67E5959897}"/>
              </a:ext>
            </a:extLst>
          </p:cNvPr>
          <p:cNvSpPr/>
          <p:nvPr/>
        </p:nvSpPr>
        <p:spPr>
          <a:xfrm>
            <a:off x="361345" y="105407"/>
            <a:ext cx="1239111" cy="1068199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" title="Icon of a cloud">
            <a:extLst>
              <a:ext uri="{FF2B5EF4-FFF2-40B4-BE49-F238E27FC236}">
                <a16:creationId xmlns:a16="http://schemas.microsoft.com/office/drawing/2014/main" id="{9EB24EFB-7EFF-4C4D-B0E9-247A6C2C2A01}"/>
              </a:ext>
            </a:extLst>
          </p:cNvPr>
          <p:cNvSpPr>
            <a:spLocks noChangeAspect="1"/>
          </p:cNvSpPr>
          <p:nvPr/>
        </p:nvSpPr>
        <p:spPr bwMode="auto">
          <a:xfrm>
            <a:off x="646291" y="381447"/>
            <a:ext cx="669217" cy="42635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F2CEC-DA44-4398-AFA4-E29A0F7C67F3}"/>
              </a:ext>
            </a:extLst>
          </p:cNvPr>
          <p:cNvSpPr txBox="1"/>
          <p:nvPr/>
        </p:nvSpPr>
        <p:spPr>
          <a:xfrm>
            <a:off x="6840407" y="3101971"/>
            <a:ext cx="95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41E195-1839-4D63-9011-7C9285AB3C4B}"/>
              </a:ext>
            </a:extLst>
          </p:cNvPr>
          <p:cNvCxnSpPr/>
          <p:nvPr/>
        </p:nvCxnSpPr>
        <p:spPr>
          <a:xfrm>
            <a:off x="980899" y="639504"/>
            <a:ext cx="0" cy="33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05E6EDC-A276-4A35-88B3-CD017BA13F48}"/>
              </a:ext>
            </a:extLst>
          </p:cNvPr>
          <p:cNvSpPr txBox="1"/>
          <p:nvPr/>
        </p:nvSpPr>
        <p:spPr>
          <a:xfrm>
            <a:off x="1776880" y="333712"/>
            <a:ext cx="1039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Export – Get full fidelity config from existing tenant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6416-470E-4B7A-B8BE-1BEB84C4F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DF721-48F0-4C40-8452-CBB43DC1F819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BE04EA14-3281-4598-8D36-D9BB0839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1DA02-F42A-4528-B396-350AF0D4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5" y="430469"/>
            <a:ext cx="1486499" cy="500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6B544-8F86-4C29-B461-1429A029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EA47F4-6A75-4C62-BCFF-91E759D86B83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002E10CD-9F68-43CB-9196-312486ED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A770A-0157-4B06-BFA4-E00A556486AA}"/>
              </a:ext>
            </a:extLst>
          </p:cNvPr>
          <p:cNvSpPr txBox="1"/>
          <p:nvPr/>
        </p:nvSpPr>
        <p:spPr>
          <a:xfrm>
            <a:off x="771957" y="1842756"/>
            <a:ext cx="11386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Exposes the </a:t>
            </a:r>
            <a:r>
              <a:rPr lang="en-US" sz="2400" b="1" dirty="0"/>
              <a:t>Export-M365DSCConfiguration</a:t>
            </a:r>
            <a:r>
              <a:rPr lang="en-US" sz="2400" dirty="0"/>
              <a:t> cmdlet when M365DSC is installed;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an interface to pick and choose components to extract;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Exports all configuration as a .ps1 configuration file;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Simply need to provide credentials of account with admin access to the selected workloads</a:t>
            </a:r>
          </a:p>
        </p:txBody>
      </p:sp>
    </p:spTree>
    <p:extLst>
      <p:ext uri="{BB962C8B-B14F-4D97-AF65-F5344CB8AC3E}">
        <p14:creationId xmlns:p14="http://schemas.microsoft.com/office/powerpoint/2010/main" val="2670950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Export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4" name="Hexagon 13">
            <a:extLst>
              <a:ext uri="{FF2B5EF4-FFF2-40B4-BE49-F238E27FC236}">
                <a16:creationId xmlns:a16="http://schemas.microsoft.com/office/drawing/2014/main" id="{14B75964-BBB5-47DC-BA95-13A8A2168B31}"/>
              </a:ext>
            </a:extLst>
          </p:cNvPr>
          <p:cNvSpPr/>
          <p:nvPr/>
        </p:nvSpPr>
        <p:spPr>
          <a:xfrm>
            <a:off x="4187171" y="1655261"/>
            <a:ext cx="3817657" cy="3291084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6C440-C31B-46C5-97EE-D1AC114F7376}"/>
              </a:ext>
            </a:extLst>
          </p:cNvPr>
          <p:cNvSpPr txBox="1"/>
          <p:nvPr/>
        </p:nvSpPr>
        <p:spPr>
          <a:xfrm>
            <a:off x="5468475" y="3638224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Report</a:t>
            </a:r>
          </a:p>
        </p:txBody>
      </p:sp>
      <p:sp>
        <p:nvSpPr>
          <p:cNvPr id="16" name="CompanyDirectory_EF0D" title="Icon of a directory or logbook">
            <a:extLst>
              <a:ext uri="{FF2B5EF4-FFF2-40B4-BE49-F238E27FC236}">
                <a16:creationId xmlns:a16="http://schemas.microsoft.com/office/drawing/2014/main" id="{E977DC77-7F9A-4C8E-BABC-E230C2D9A4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86965" y="2169497"/>
            <a:ext cx="1018067" cy="1131306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23E3407F-4B21-4F28-B4B8-E4788D834029}"/>
              </a:ext>
            </a:extLst>
          </p:cNvPr>
          <p:cNvSpPr/>
          <p:nvPr/>
        </p:nvSpPr>
        <p:spPr>
          <a:xfrm>
            <a:off x="292413" y="94400"/>
            <a:ext cx="1297324" cy="1118383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2E5C8-1AF8-4DFE-8F41-8B8A6C45723F}"/>
              </a:ext>
            </a:extLst>
          </p:cNvPr>
          <p:cNvSpPr txBox="1"/>
          <p:nvPr/>
        </p:nvSpPr>
        <p:spPr>
          <a:xfrm>
            <a:off x="1722557" y="333712"/>
            <a:ext cx="7877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Report – Convert config to Excel or HTML</a:t>
            </a:r>
          </a:p>
        </p:txBody>
      </p:sp>
      <p:sp>
        <p:nvSpPr>
          <p:cNvPr id="15" name="CompanyDirectory_EF0D" title="Icon of a directory or logbook">
            <a:extLst>
              <a:ext uri="{FF2B5EF4-FFF2-40B4-BE49-F238E27FC236}">
                <a16:creationId xmlns:a16="http://schemas.microsoft.com/office/drawing/2014/main" id="{59603B48-32CB-4F6B-8EB2-AAB12148F7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2769" y="379672"/>
            <a:ext cx="454591" cy="505155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6AEB70F1-3FFE-4774-A306-83C07EBCB803}"/>
              </a:ext>
            </a:extLst>
          </p:cNvPr>
          <p:cNvSpPr/>
          <p:nvPr/>
        </p:nvSpPr>
        <p:spPr>
          <a:xfrm>
            <a:off x="2507968" y="1212783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AD61B087-A594-4C0B-A0E6-D1F626BE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71" y="1555911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AAEAA386-6BC9-4B5E-B621-DCDA1D2F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77" y="1485829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02E0EB-513F-4901-986D-BF7A99D24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79" y="2764387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B69F43A7-7CF8-4191-A625-355466C9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683" y="2500663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872E0F17-E68C-44D0-B26C-416A87B8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15" y="1948949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F7667491-7983-4D93-8E42-1BA16ADA1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11" y="2317036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D21A8E81-546C-490F-87B2-117CEF38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72" y="1770877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e the source image">
            <a:extLst>
              <a:ext uri="{FF2B5EF4-FFF2-40B4-BE49-F238E27FC236}">
                <a16:creationId xmlns:a16="http://schemas.microsoft.com/office/drawing/2014/main" id="{44F2E7BF-3D13-403A-84F8-08C52520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04" y="2225384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636295-CBCC-434B-9BBD-885FE75140E0}"/>
              </a:ext>
            </a:extLst>
          </p:cNvPr>
          <p:cNvCxnSpPr>
            <a:cxnSpLocks/>
          </p:cNvCxnSpPr>
          <p:nvPr/>
        </p:nvCxnSpPr>
        <p:spPr>
          <a:xfrm>
            <a:off x="4029832" y="3471449"/>
            <a:ext cx="0" cy="102201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34AFAB-0D20-41D3-80A5-5CC746EDF6E4}"/>
              </a:ext>
            </a:extLst>
          </p:cNvPr>
          <p:cNvSpPr txBox="1"/>
          <p:nvPr/>
        </p:nvSpPr>
        <p:spPr>
          <a:xfrm>
            <a:off x="3142461" y="373049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FA8052EB-6891-4F05-A94A-A6B7A274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83" y="1554886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BB20632B-4299-4257-BE27-31276D70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89" y="1484804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8852307-1B3E-4627-AC32-DFE4A9D6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91" y="2763362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86E0CF38-F95C-4E43-A331-21145CEA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95" y="2499638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7671EEC7-24ED-405F-AC7D-04BD9C00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27" y="1947924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61CAD95-D103-4805-91A3-F8AD817B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3" y="2316011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6A4983CF-571A-42FB-9721-B31BA9E6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84" y="1769852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E144F428-B608-4BA8-A0A9-4383AB68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16" y="2224359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DD025CC1-A2D7-42E8-B582-282D3968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87" y="4427001"/>
            <a:ext cx="1359490" cy="13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04A587B-0248-484B-AC48-7A91FA29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56" y="3146471"/>
            <a:ext cx="1121784" cy="104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42FA7-BBA5-48D3-A37F-6AE990929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4236" y="5290056"/>
            <a:ext cx="1444528" cy="144452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BDEB15-D8A1-4CB8-9EC1-6977D099E7F3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709577" y="3668119"/>
            <a:ext cx="2493427" cy="143862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54B12-6BFD-4D67-87C8-79277F25A40C}"/>
              </a:ext>
            </a:extLst>
          </p:cNvPr>
          <p:cNvCxnSpPr>
            <a:cxnSpLocks/>
            <a:stCxn id="36" idx="3"/>
            <a:endCxn id="3" idx="1"/>
          </p:cNvCxnSpPr>
          <p:nvPr/>
        </p:nvCxnSpPr>
        <p:spPr>
          <a:xfrm>
            <a:off x="4709577" y="5106746"/>
            <a:ext cx="2434659" cy="90557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F88FF9-2031-43C9-935E-8810A3793D84}"/>
              </a:ext>
            </a:extLst>
          </p:cNvPr>
          <p:cNvSpPr txBox="1"/>
          <p:nvPr/>
        </p:nvSpPr>
        <p:spPr>
          <a:xfrm>
            <a:off x="5556658" y="4829069"/>
            <a:ext cx="205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 Reports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2571A-D93D-4320-9E60-041FE470F8F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E9347D3D-7AC2-436E-BE89-F6443836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9C74D-89FA-4BCB-B39E-E2E6EF0E74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529A9C1F-BC36-4BD0-87D4-31414C60693F}"/>
              </a:ext>
            </a:extLst>
          </p:cNvPr>
          <p:cNvSpPr/>
          <p:nvPr/>
        </p:nvSpPr>
        <p:spPr>
          <a:xfrm>
            <a:off x="4098816" y="1729284"/>
            <a:ext cx="3817658" cy="3291084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loud" title="Icon of a cloud">
            <a:extLst>
              <a:ext uri="{FF2B5EF4-FFF2-40B4-BE49-F238E27FC236}">
                <a16:creationId xmlns:a16="http://schemas.microsoft.com/office/drawing/2014/main" id="{D34BD32B-FD75-4ADD-BD26-781499B9695A}"/>
              </a:ext>
            </a:extLst>
          </p:cNvPr>
          <p:cNvSpPr>
            <a:spLocks noChangeAspect="1"/>
          </p:cNvSpPr>
          <p:nvPr/>
        </p:nvSpPr>
        <p:spPr bwMode="auto">
          <a:xfrm>
            <a:off x="5301909" y="2420820"/>
            <a:ext cx="1411472" cy="899246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2E3B6-E736-4EA6-AE3D-1838BDF935C1}"/>
              </a:ext>
            </a:extLst>
          </p:cNvPr>
          <p:cNvSpPr txBox="1"/>
          <p:nvPr/>
        </p:nvSpPr>
        <p:spPr>
          <a:xfrm>
            <a:off x="4928358" y="3719214"/>
            <a:ext cx="2412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Synchronize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12" name="cloud" title="Icon of a cloud">
            <a:extLst>
              <a:ext uri="{FF2B5EF4-FFF2-40B4-BE49-F238E27FC236}">
                <a16:creationId xmlns:a16="http://schemas.microsoft.com/office/drawing/2014/main" id="{ADE7800F-DAEF-4951-92BE-7AE5933DA804}"/>
              </a:ext>
            </a:extLst>
          </p:cNvPr>
          <p:cNvSpPr>
            <a:spLocks noChangeAspect="1"/>
          </p:cNvSpPr>
          <p:nvPr/>
        </p:nvSpPr>
        <p:spPr bwMode="auto">
          <a:xfrm>
            <a:off x="5683622" y="2599805"/>
            <a:ext cx="1216487" cy="775021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3" name="arrow_11" title="Icon of a circle made of two curved arrows">
            <a:extLst>
              <a:ext uri="{FF2B5EF4-FFF2-40B4-BE49-F238E27FC236}">
                <a16:creationId xmlns:a16="http://schemas.microsoft.com/office/drawing/2014/main" id="{54151864-83D3-49BF-B6A5-7564231393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04176" y="3145490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10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89DFE1-E480-4307-8741-F69AB8A5F961}"/>
              </a:ext>
            </a:extLst>
          </p:cNvPr>
          <p:cNvSpPr txBox="1"/>
          <p:nvPr/>
        </p:nvSpPr>
        <p:spPr>
          <a:xfrm>
            <a:off x="4521653" y="38995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6E79F7-719C-4F6A-805D-BF124423C972}"/>
              </a:ext>
            </a:extLst>
          </p:cNvPr>
          <p:cNvSpPr txBox="1"/>
          <p:nvPr/>
        </p:nvSpPr>
        <p:spPr>
          <a:xfrm>
            <a:off x="5466768" y="3903137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Automate</a:t>
            </a:r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90" y="1894567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96" y="1824485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98" y="3103043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02" y="2839319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34" y="2287605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30" y="2655692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91" y="2109533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23" y="2564040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AB78746D-7BB6-446F-AE9B-DAB19C1FB427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B02B7-D0B6-4DAB-9236-893A67C3DCBF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Synchronize – Keep multiple tenants’ config in Sync</a:t>
            </a:r>
          </a:p>
        </p:txBody>
      </p:sp>
      <p:sp>
        <p:nvSpPr>
          <p:cNvPr id="8" name="cloud" title="Icon of a cloud">
            <a:extLst>
              <a:ext uri="{FF2B5EF4-FFF2-40B4-BE49-F238E27FC236}">
                <a16:creationId xmlns:a16="http://schemas.microsoft.com/office/drawing/2014/main" id="{5292AC87-F759-4050-96F4-F4B05C581D87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9" name="cloud" title="Icon of a cloud">
            <a:extLst>
              <a:ext uri="{FF2B5EF4-FFF2-40B4-BE49-F238E27FC236}">
                <a16:creationId xmlns:a16="http://schemas.microsoft.com/office/drawing/2014/main" id="{8C6B9F3D-66DE-4D07-9BBA-6523E9F96232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9" name="arrow_11" title="Icon of a circle made of two curved arrows">
            <a:extLst>
              <a:ext uri="{FF2B5EF4-FFF2-40B4-BE49-F238E27FC236}">
                <a16:creationId xmlns:a16="http://schemas.microsoft.com/office/drawing/2014/main" id="{6D3079CB-98B8-4F5E-97E6-C1B9279808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5A418D-CB43-4F08-92A8-323E3A09637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5" name="Picture 44" descr="See the source image">
            <a:extLst>
              <a:ext uri="{FF2B5EF4-FFF2-40B4-BE49-F238E27FC236}">
                <a16:creationId xmlns:a16="http://schemas.microsoft.com/office/drawing/2014/main" id="{D38FCA26-6AB4-4C51-AEF8-53B2DDF1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FD54AC-51C0-4C31-B385-EB83274E63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0478" y="2211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526E57-8EB9-49D2-96D9-2246FA27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814" y="1375997"/>
            <a:ext cx="2754695" cy="944467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EC9DB99-C41D-4763-88C8-8D4D095BE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133" y="1391032"/>
            <a:ext cx="722672" cy="91440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0992E85-FD1C-43FA-8DD7-54FF82612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33" y="2451028"/>
            <a:ext cx="722672" cy="91440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26DC5695-6E61-4CDA-9D6B-A807381F0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398" y="3578070"/>
            <a:ext cx="2571524" cy="780308"/>
          </a:xfrm>
          <a:prstGeom prst="rect">
            <a:avLst/>
          </a:prstGeo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B86DC2E9-9586-4D88-90BF-DA49D0DD02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6264" y="3511024"/>
            <a:ext cx="2309699" cy="887110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E8861BE8-3B06-4B1C-BB2B-FCFD90FA4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2843" y="3471316"/>
            <a:ext cx="2434586" cy="99381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C8B49A07-442E-4C89-8098-F0C578AA74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132" y="3511024"/>
            <a:ext cx="722673" cy="914400"/>
          </a:xfrm>
          <a:prstGeom prst="rect">
            <a:avLst/>
          </a:prstGeom>
        </p:spPr>
      </p:pic>
      <p:pic>
        <p:nvPicPr>
          <p:cNvPr id="44" name="Picture 43" descr="A sky view looking up at night&#10;&#10;Description automatically generated">
            <a:extLst>
              <a:ext uri="{FF2B5EF4-FFF2-40B4-BE49-F238E27FC236}">
                <a16:creationId xmlns:a16="http://schemas.microsoft.com/office/drawing/2014/main" id="{750715A3-C328-43D9-9292-5A47950319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1970" y="2593674"/>
            <a:ext cx="2474381" cy="629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B1884-7F39-4130-A6B6-818DCBE94FDC}"/>
              </a:ext>
            </a:extLst>
          </p:cNvPr>
          <p:cNvSpPr txBox="1"/>
          <p:nvPr/>
        </p:nvSpPr>
        <p:spPr>
          <a:xfrm>
            <a:off x="1041903" y="841360"/>
            <a:ext cx="55074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spc="-70" dirty="0"/>
              <a:t>Thank you to all our generous sponsors </a:t>
            </a:r>
          </a:p>
        </p:txBody>
      </p:sp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9EC728B5-B766-4119-85C5-288501C8C4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3825" y="4718233"/>
            <a:ext cx="2474381" cy="653936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C5AFAA-AB8F-4FFF-84F0-EA91A316E9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3450" y="4718233"/>
            <a:ext cx="2353372" cy="657261"/>
          </a:xfrm>
          <a:prstGeom prst="rect">
            <a:avLst/>
          </a:prstGeom>
        </p:spPr>
      </p:pic>
      <p:pic>
        <p:nvPicPr>
          <p:cNvPr id="3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CA2307A-549B-4F49-A316-94B9FBC503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72066" y="4658811"/>
            <a:ext cx="2638097" cy="772780"/>
          </a:xfrm>
          <a:prstGeom prst="rect">
            <a:avLst/>
          </a:prstGeom>
        </p:spPr>
      </p:pic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1BC8EFE-83ED-47E3-8F39-D7F8F797DA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36889" y="1524365"/>
            <a:ext cx="2413124" cy="647733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E67B858-7EC8-4102-AD52-10ED443F5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153" y="5732024"/>
            <a:ext cx="2212014" cy="7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932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4E3461E8-B3D7-4479-B7B4-989573CF3E0D}"/>
              </a:ext>
            </a:extLst>
          </p:cNvPr>
          <p:cNvSpPr/>
          <p:nvPr/>
        </p:nvSpPr>
        <p:spPr>
          <a:xfrm>
            <a:off x="1301075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3651424-8AA2-4CAD-8B3D-28BBAE33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78" y="1895592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AC7FFE6F-A15C-4A31-9B42-9EE3980E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84" y="1825510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350379-744D-43EC-AF8F-A51AA5D27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86" y="3104068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34B2884E-0D2E-42BE-A2E7-529F51A3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90" y="2840344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20E7D6A9-5ED3-4CFD-8B45-4C2EF43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22" y="2288630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C9DEFF55-8CA4-4751-B057-F065666E9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18" y="2656717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ee the source image">
            <a:extLst>
              <a:ext uri="{FF2B5EF4-FFF2-40B4-BE49-F238E27FC236}">
                <a16:creationId xmlns:a16="http://schemas.microsoft.com/office/drawing/2014/main" id="{68931A5B-F0D8-4FD7-9F75-D138DA86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79" y="2110558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410884DF-CCA2-4A8B-AAD7-1D703019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11" y="2565065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9D580B34-EC9A-4B74-BC09-AFC72232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87" y="4886099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E98CAA-C2CB-4422-9038-A24F4129671B}"/>
              </a:ext>
            </a:extLst>
          </p:cNvPr>
          <p:cNvSpPr txBox="1"/>
          <p:nvPr/>
        </p:nvSpPr>
        <p:spPr>
          <a:xfrm>
            <a:off x="2319693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8A6F560-0535-49EF-AD57-666D5E5C7837}"/>
              </a:ext>
            </a:extLst>
          </p:cNvPr>
          <p:cNvSpPr/>
          <p:nvPr/>
        </p:nvSpPr>
        <p:spPr>
          <a:xfrm>
            <a:off x="7088093" y="1552464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F014F-0D9D-4365-9A03-7FDA3D7018F8}"/>
              </a:ext>
            </a:extLst>
          </p:cNvPr>
          <p:cNvSpPr txBox="1"/>
          <p:nvPr/>
        </p:nvSpPr>
        <p:spPr>
          <a:xfrm>
            <a:off x="8106711" y="3899510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1D3A7F-2D30-4414-87C9-D2AF65038C82}"/>
              </a:ext>
            </a:extLst>
          </p:cNvPr>
          <p:cNvCxnSpPr>
            <a:cxnSpLocks/>
          </p:cNvCxnSpPr>
          <p:nvPr/>
        </p:nvCxnSpPr>
        <p:spPr>
          <a:xfrm>
            <a:off x="3863716" y="3592247"/>
            <a:ext cx="1195579" cy="12938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B8C673-26D2-4F6A-B129-749628BD46C1}"/>
              </a:ext>
            </a:extLst>
          </p:cNvPr>
          <p:cNvCxnSpPr>
            <a:cxnSpLocks/>
          </p:cNvCxnSpPr>
          <p:nvPr/>
        </p:nvCxnSpPr>
        <p:spPr>
          <a:xfrm flipV="1">
            <a:off x="5985213" y="3639189"/>
            <a:ext cx="1219523" cy="124691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182ED2D8-4B8F-4378-A2DB-98CFFD6A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88" y="1812523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ee the source image">
            <a:extLst>
              <a:ext uri="{FF2B5EF4-FFF2-40B4-BE49-F238E27FC236}">
                <a16:creationId xmlns:a16="http://schemas.microsoft.com/office/drawing/2014/main" id="{0E98FFD4-0917-4E18-A7E8-265307B0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4" y="1742441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4EABDA7-55FC-4B0B-8426-8BA89F0F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96" y="3020999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F9D422E9-5DA5-4368-8A77-E4556F7C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600" y="2757275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ee the source image">
            <a:extLst>
              <a:ext uri="{FF2B5EF4-FFF2-40B4-BE49-F238E27FC236}">
                <a16:creationId xmlns:a16="http://schemas.microsoft.com/office/drawing/2014/main" id="{CAE9498A-EED8-4A9F-856D-B100F915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32" y="2205561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e the source image">
            <a:extLst>
              <a:ext uri="{FF2B5EF4-FFF2-40B4-BE49-F238E27FC236}">
                <a16:creationId xmlns:a16="http://schemas.microsoft.com/office/drawing/2014/main" id="{B2DC2400-DC09-4ABB-B249-52DC3858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28" y="2573648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D139272A-308A-48FB-827C-BBC8B2BC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89" y="2027489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ee the source image">
            <a:extLst>
              <a:ext uri="{FF2B5EF4-FFF2-40B4-BE49-F238E27FC236}">
                <a16:creationId xmlns:a16="http://schemas.microsoft.com/office/drawing/2014/main" id="{C5EF7385-2C84-4F45-A4BD-2174264C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21" y="2481996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3A1C0BB2-3F97-4D4F-89E8-98D6CA9629F6}"/>
              </a:ext>
            </a:extLst>
          </p:cNvPr>
          <p:cNvSpPr/>
          <p:nvPr/>
        </p:nvSpPr>
        <p:spPr>
          <a:xfrm>
            <a:off x="345709" y="100166"/>
            <a:ext cx="1277913" cy="1101649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BF3E2-7D0D-4459-AB04-96FAFBB06B14}"/>
              </a:ext>
            </a:extLst>
          </p:cNvPr>
          <p:cNvSpPr txBox="1"/>
          <p:nvPr/>
        </p:nvSpPr>
        <p:spPr>
          <a:xfrm>
            <a:off x="1768506" y="333712"/>
            <a:ext cx="899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Synchronize – Keep multiple tenants’ config in Sync</a:t>
            </a:r>
          </a:p>
        </p:txBody>
      </p:sp>
      <p:sp>
        <p:nvSpPr>
          <p:cNvPr id="22" name="cloud" title="Icon of a cloud">
            <a:extLst>
              <a:ext uri="{FF2B5EF4-FFF2-40B4-BE49-F238E27FC236}">
                <a16:creationId xmlns:a16="http://schemas.microsoft.com/office/drawing/2014/main" id="{529A4F92-83ED-4FDE-A9D5-26E504F8C3DF}"/>
              </a:ext>
            </a:extLst>
          </p:cNvPr>
          <p:cNvSpPr>
            <a:spLocks noChangeAspect="1"/>
          </p:cNvSpPr>
          <p:nvPr/>
        </p:nvSpPr>
        <p:spPr bwMode="auto">
          <a:xfrm>
            <a:off x="705988" y="46301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6" name="cloud" title="Icon of a cloud">
            <a:extLst>
              <a:ext uri="{FF2B5EF4-FFF2-40B4-BE49-F238E27FC236}">
                <a16:creationId xmlns:a16="http://schemas.microsoft.com/office/drawing/2014/main" id="{1415E9AE-83E3-42E6-9229-2DFE86CF200A}"/>
              </a:ext>
            </a:extLst>
          </p:cNvPr>
          <p:cNvSpPr>
            <a:spLocks noChangeAspect="1"/>
          </p:cNvSpPr>
          <p:nvPr/>
        </p:nvSpPr>
        <p:spPr bwMode="auto">
          <a:xfrm>
            <a:off x="850066" y="529958"/>
            <a:ext cx="472473" cy="30101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7" name="arrow_11" title="Icon of a circle made of two curved arrows">
            <a:extLst>
              <a:ext uri="{FF2B5EF4-FFF2-40B4-BE49-F238E27FC236}">
                <a16:creationId xmlns:a16="http://schemas.microsoft.com/office/drawing/2014/main" id="{BC88F8B8-1027-46FB-99A7-01CAF1D37F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523" y="685094"/>
            <a:ext cx="116637" cy="11259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05323-FC68-4E7E-96B1-8F1F96C7E136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64068328-B5D8-46FA-8B79-ED2491E8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03458-762C-4AE2-9E06-B1440855F8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Synchronize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50A0771A-0F03-4021-8847-308CE2CAE280}"/>
              </a:ext>
            </a:extLst>
          </p:cNvPr>
          <p:cNvSpPr/>
          <p:nvPr/>
        </p:nvSpPr>
        <p:spPr>
          <a:xfrm>
            <a:off x="4225152" y="1544981"/>
            <a:ext cx="3817656" cy="3291083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ckers_EADF_bidi" title="Icon of a clipboard with a checklist on it">
            <a:extLst>
              <a:ext uri="{FF2B5EF4-FFF2-40B4-BE49-F238E27FC236}">
                <a16:creationId xmlns:a16="http://schemas.microsoft.com/office/drawing/2014/main" id="{83FDA904-1296-455E-AA0F-E87BA48842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74333" y="2084417"/>
            <a:ext cx="876511" cy="119516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C0CF5-5378-4E3E-9D14-1FDC292859FF}"/>
              </a:ext>
            </a:extLst>
          </p:cNvPr>
          <p:cNvSpPr txBox="1"/>
          <p:nvPr/>
        </p:nvSpPr>
        <p:spPr>
          <a:xfrm>
            <a:off x="5547477" y="33397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429317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423813" y="2890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16" y="3233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22" y="3163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24" y="4441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28" y="4178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360" y="3626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56" y="3994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17" y="3448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49" y="3902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C91A1B3-959F-4125-97CD-A61B4D869F86}"/>
              </a:ext>
            </a:extLst>
          </p:cNvPr>
          <p:cNvGrpSpPr/>
          <p:nvPr/>
        </p:nvGrpSpPr>
        <p:grpSpPr>
          <a:xfrm>
            <a:off x="7915947" y="795846"/>
            <a:ext cx="1834937" cy="1965757"/>
            <a:chOff x="7817756" y="814257"/>
            <a:chExt cx="1834937" cy="196575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C8702D7-BE44-48A4-BD2E-9C6AD034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562" y="814257"/>
              <a:ext cx="1345326" cy="134532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66FE50-DF9B-4219-B16B-97A458E8A42A}"/>
                </a:ext>
              </a:extLst>
            </p:cNvPr>
            <p:cNvSpPr txBox="1"/>
            <p:nvPr/>
          </p:nvSpPr>
          <p:spPr>
            <a:xfrm>
              <a:off x="7817756" y="2133683"/>
              <a:ext cx="1834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M365DSC Blueprints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</p:cNvCxnSpPr>
          <p:nvPr/>
        </p:nvCxnSpPr>
        <p:spPr>
          <a:xfrm flipH="1">
            <a:off x="4756107" y="1896306"/>
            <a:ext cx="3246427" cy="148716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71D5B9-5BFB-49C5-B92D-A2DB1457E6ED}"/>
              </a:ext>
            </a:extLst>
          </p:cNvPr>
          <p:cNvSpPr txBox="1"/>
          <p:nvPr/>
        </p:nvSpPr>
        <p:spPr>
          <a:xfrm rot="20163293">
            <a:off x="4678727" y="1653606"/>
            <a:ext cx="286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Assess Existing Environments Against Known Good Configurations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19" y="3585164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3C0E5A-D4A0-42C8-A8D3-DD325CC52462}"/>
              </a:ext>
            </a:extLst>
          </p:cNvPr>
          <p:cNvCxnSpPr>
            <a:cxnSpLocks/>
          </p:cNvCxnSpPr>
          <p:nvPr/>
        </p:nvCxnSpPr>
        <p:spPr>
          <a:xfrm flipV="1">
            <a:off x="4916060" y="2141173"/>
            <a:ext cx="3196939" cy="14612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7296118" y="5420101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4CF7DD-67B9-43AE-B638-88045A9C4FD3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833416" y="2761603"/>
            <a:ext cx="0" cy="6868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xagon 1">
            <a:extLst>
              <a:ext uri="{FF2B5EF4-FFF2-40B4-BE49-F238E27FC236}">
                <a16:creationId xmlns:a16="http://schemas.microsoft.com/office/drawing/2014/main" id="{49381BE8-5537-41FE-A6CB-AE1E021FBBE6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ackers_EADF_bidi" title="Icon of a clipboard with a checklist on it">
            <a:extLst>
              <a:ext uri="{FF2B5EF4-FFF2-40B4-BE49-F238E27FC236}">
                <a16:creationId xmlns:a16="http://schemas.microsoft.com/office/drawing/2014/main" id="{11295E40-321F-4278-8088-0775D821B9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5BAF-C767-4EEE-93AB-5AE60B5DCDB2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Assess – Blueprints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96A87-C5E9-428E-8BD8-4B22D8A0117E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1" name="Picture 10" descr="See the source image">
            <a:extLst>
              <a:ext uri="{FF2B5EF4-FFF2-40B4-BE49-F238E27FC236}">
                <a16:creationId xmlns:a16="http://schemas.microsoft.com/office/drawing/2014/main" id="{E6052814-718D-4CAD-96C9-50EAE016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18236-0BEC-41CD-94E7-ADBA3337E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1206099" y="136631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602" y="170943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8" y="163935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10" y="291791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4" y="265419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46" y="210247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42" y="247056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03" y="192440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35" y="237891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2798604" y="3622572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289DCAE8-0F6E-40FE-91E8-A0B1F717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935" y="2797128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E630F5-78BF-4990-988A-D50B7F5C3829}"/>
              </a:ext>
            </a:extLst>
          </p:cNvPr>
          <p:cNvSpPr txBox="1"/>
          <p:nvPr/>
        </p:nvSpPr>
        <p:spPr>
          <a:xfrm>
            <a:off x="5103997" y="2351329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7E0645D0-ED7B-42BB-A62A-B30CDA64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73" y="476817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2354845" y="98609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AE61F-BC95-4C87-A5E4-724CA6E63572}"/>
              </a:ext>
            </a:extLst>
          </p:cNvPr>
          <p:cNvSpPr txBox="1"/>
          <p:nvPr/>
        </p:nvSpPr>
        <p:spPr>
          <a:xfrm>
            <a:off x="6035169" y="6224986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05586969-61F7-42E5-AA61-11B4970692A4}"/>
              </a:ext>
            </a:extLst>
          </p:cNvPr>
          <p:cNvSpPr/>
          <p:nvPr/>
        </p:nvSpPr>
        <p:spPr>
          <a:xfrm>
            <a:off x="8927792" y="1403071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E2BF3AA4-CB69-4C7A-8C2C-3F76101F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95" y="1746199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04FC1C22-D963-47AC-BB2B-46E910F7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401" y="1676117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B0538E0-ADA1-4672-983E-C85897B2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003" y="2954675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DD551963-9E3F-457C-AE3C-F003B6D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507" y="2690951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ee the source image">
            <a:extLst>
              <a:ext uri="{FF2B5EF4-FFF2-40B4-BE49-F238E27FC236}">
                <a16:creationId xmlns:a16="http://schemas.microsoft.com/office/drawing/2014/main" id="{70EC0194-D003-496D-B9AD-8F86246E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339" y="2139237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BE553C21-73E4-4FF9-814B-4A7D070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35" y="2507324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ee the source image">
            <a:extLst>
              <a:ext uri="{FF2B5EF4-FFF2-40B4-BE49-F238E27FC236}">
                <a16:creationId xmlns:a16="http://schemas.microsoft.com/office/drawing/2014/main" id="{7CC0B2CE-6AE7-4E73-B826-F1995949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296" y="1961165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See the source image">
            <a:extLst>
              <a:ext uri="{FF2B5EF4-FFF2-40B4-BE49-F238E27FC236}">
                <a16:creationId xmlns:a16="http://schemas.microsoft.com/office/drawing/2014/main" id="{F4F70790-A21C-4B21-A42C-5AD30733A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28" y="2415672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692293-D8FA-4166-AFB7-68BE4FFB71C3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533662" y="3661737"/>
            <a:ext cx="10996" cy="114319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See the source image">
            <a:extLst>
              <a:ext uri="{FF2B5EF4-FFF2-40B4-BE49-F238E27FC236}">
                <a16:creationId xmlns:a16="http://schemas.microsoft.com/office/drawing/2014/main" id="{3D30DDF9-7919-4FBA-B1CF-3B52EE7F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767" y="4804930"/>
            <a:ext cx="1729789" cy="1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92BDF2-7DC6-43E5-8FF7-D733FE31EBEB}"/>
              </a:ext>
            </a:extLst>
          </p:cNvPr>
          <p:cNvSpPr txBox="1"/>
          <p:nvPr/>
        </p:nvSpPr>
        <p:spPr>
          <a:xfrm>
            <a:off x="10076538" y="1004472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Tenant 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97B0E0-F522-4F24-B736-3DBD09F677ED}"/>
              </a:ext>
            </a:extLst>
          </p:cNvPr>
          <p:cNvSpPr txBox="1"/>
          <p:nvPr/>
        </p:nvSpPr>
        <p:spPr>
          <a:xfrm>
            <a:off x="9622440" y="395107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CE0D6D-753D-4BCE-ACE3-F244496CD064}"/>
              </a:ext>
            </a:extLst>
          </p:cNvPr>
          <p:cNvCxnSpPr>
            <a:cxnSpLocks/>
          </p:cNvCxnSpPr>
          <p:nvPr/>
        </p:nvCxnSpPr>
        <p:spPr>
          <a:xfrm>
            <a:off x="3555646" y="5803453"/>
            <a:ext cx="225699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D53714-9220-48BB-A87D-4B127152916C}"/>
              </a:ext>
            </a:extLst>
          </p:cNvPr>
          <p:cNvCxnSpPr>
            <a:cxnSpLocks/>
          </p:cNvCxnSpPr>
          <p:nvPr/>
        </p:nvCxnSpPr>
        <p:spPr>
          <a:xfrm flipH="1">
            <a:off x="7351961" y="5803453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EFF9460-CBA6-4ECF-92A2-D93D01E441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643" y="5134317"/>
            <a:ext cx="1338272" cy="13382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2053147" y="4066710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B226D8-F088-412B-A5E8-AC1CAAB02EA6}"/>
              </a:ext>
            </a:extLst>
          </p:cNvPr>
          <p:cNvCxnSpPr>
            <a:cxnSpLocks/>
            <a:stCxn id="16" idx="0"/>
            <a:endCxn id="11266" idx="2"/>
          </p:cNvCxnSpPr>
          <p:nvPr/>
        </p:nvCxnSpPr>
        <p:spPr>
          <a:xfrm flipH="1" flipV="1">
            <a:off x="6477404" y="4632065"/>
            <a:ext cx="4375" cy="5022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367F9E4-E267-4BDE-8E89-12BA59C4BEB4}"/>
              </a:ext>
            </a:extLst>
          </p:cNvPr>
          <p:cNvSpPr txBox="1"/>
          <p:nvPr/>
        </p:nvSpPr>
        <p:spPr>
          <a:xfrm>
            <a:off x="6536966" y="4708532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2916740E-E09B-49D3-8B30-8C3D8B9A682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ckers_EADF_bidi" title="Icon of a clipboard with a checklist on it">
            <a:extLst>
              <a:ext uri="{FF2B5EF4-FFF2-40B4-BE49-F238E27FC236}">
                <a16:creationId xmlns:a16="http://schemas.microsoft.com/office/drawing/2014/main" id="{F3CADB5E-AAF3-4AE4-869B-B874D26133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0D48-25E4-4D3A-8F1B-61CC75F9F336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Assess – </a:t>
            </a:r>
            <a:r>
              <a:rPr lang="en-US" sz="3200"/>
              <a:t>Different Tenants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FAFDE-6472-44AB-A329-1E73013BD126}"/>
              </a:ext>
            </a:extLst>
          </p:cNvPr>
          <p:cNvSpPr txBox="1"/>
          <p:nvPr/>
        </p:nvSpPr>
        <p:spPr>
          <a:xfrm>
            <a:off x="10186205" y="6440429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2" name="Picture 11" descr="See the source image">
            <a:extLst>
              <a:ext uri="{FF2B5EF4-FFF2-40B4-BE49-F238E27FC236}">
                <a16:creationId xmlns:a16="http://schemas.microsoft.com/office/drawing/2014/main" id="{C67B2BBC-53C8-4BF0-BBFF-94767888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977" y="6440429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022F8-13DF-446B-958C-8C2E00D654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3087" y="486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9" grpId="0"/>
      <p:bldP spid="44" grpId="0"/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>
            <a:off x="6007853" y="3722861"/>
            <a:ext cx="19264" cy="11455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April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5262396" y="4166999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5162222" y="486845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8E834A42-ADB0-466E-A47B-51807E7196DC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ckers_EADF_bidi" title="Icon of a clipboard with a checklist on it">
            <a:extLst>
              <a:ext uri="{FF2B5EF4-FFF2-40B4-BE49-F238E27FC236}">
                <a16:creationId xmlns:a16="http://schemas.microsoft.com/office/drawing/2014/main" id="{1AC6C71F-5F77-4220-A252-FE5B0C57DE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DF30-7B10-40E1-BB8B-A6DE1438EB65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C39D8-40FF-4209-B77F-948ACCA27282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6" name="Picture 15" descr="See the source image">
            <a:extLst>
              <a:ext uri="{FF2B5EF4-FFF2-40B4-BE49-F238E27FC236}">
                <a16:creationId xmlns:a16="http://schemas.microsoft.com/office/drawing/2014/main" id="{5AD73F05-F76F-4FB7-9CCD-291770D3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5509CE-2DDA-4AB0-98F8-685AB953B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F235DDE-B1E4-44DE-B399-00C74C0C8E49}"/>
              </a:ext>
            </a:extLst>
          </p:cNvPr>
          <p:cNvSpPr/>
          <p:nvPr/>
        </p:nvSpPr>
        <p:spPr>
          <a:xfrm>
            <a:off x="4415348" y="1466600"/>
            <a:ext cx="3185009" cy="22586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DB98FD3-458F-49FD-BA44-4E41F08B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851" y="1809728"/>
            <a:ext cx="468230" cy="30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5705E150-E3E8-4C9E-94D8-487E33E9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57" y="1739646"/>
            <a:ext cx="469954" cy="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BD81B-FA84-426E-BAD1-37B65A826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59" y="3018204"/>
            <a:ext cx="445407" cy="4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F1BB95-D58C-4433-ADA6-F708206D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63" y="2754480"/>
            <a:ext cx="656607" cy="3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3A04288F-4921-467A-8130-5DBA8A7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95" y="2202766"/>
            <a:ext cx="360728" cy="3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e the source image">
            <a:extLst>
              <a:ext uri="{FF2B5EF4-FFF2-40B4-BE49-F238E27FC236}">
                <a16:creationId xmlns:a16="http://schemas.microsoft.com/office/drawing/2014/main" id="{D06EADDF-F08C-4287-B58B-BBB6559D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91" y="2570853"/>
            <a:ext cx="326564" cy="3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A30E33A6-4464-4FAA-A8B6-13BA3E65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52" y="2024694"/>
            <a:ext cx="380295" cy="3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0F54D132-9B44-4AB6-A77E-438BA378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4" y="2479201"/>
            <a:ext cx="432184" cy="43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3B23ED-83AF-40B8-B0CE-16FA67D44505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flipH="1">
            <a:off x="6007852" y="3722861"/>
            <a:ext cx="1" cy="107163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AC0CF-A52F-483E-BF48-757B779AFDC1}"/>
              </a:ext>
            </a:extLst>
          </p:cNvPr>
          <p:cNvSpPr txBox="1"/>
          <p:nvPr/>
        </p:nvSpPr>
        <p:spPr>
          <a:xfrm>
            <a:off x="5564094" y="1086381"/>
            <a:ext cx="40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May 2020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FBC31-3FA1-4E26-B4FF-E8E949D2C598}"/>
              </a:ext>
            </a:extLst>
          </p:cNvPr>
          <p:cNvSpPr txBox="1"/>
          <p:nvPr/>
        </p:nvSpPr>
        <p:spPr>
          <a:xfrm>
            <a:off x="4999353" y="4131654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5142957" y="4794498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1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May 2020</a:t>
              </a:r>
            </a:p>
          </p:txBody>
        </p:sp>
      </p:grpSp>
      <p:sp>
        <p:nvSpPr>
          <p:cNvPr id="5" name="Hexagon 4">
            <a:extLst>
              <a:ext uri="{FF2B5EF4-FFF2-40B4-BE49-F238E27FC236}">
                <a16:creationId xmlns:a16="http://schemas.microsoft.com/office/drawing/2014/main" id="{3D520698-26BC-4195-AD59-67C3B62191AA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ckers_EADF_bidi" title="Icon of a clipboard with a checklist on it">
            <a:extLst>
              <a:ext uri="{FF2B5EF4-FFF2-40B4-BE49-F238E27FC236}">
                <a16:creationId xmlns:a16="http://schemas.microsoft.com/office/drawing/2014/main" id="{ED52FD87-40D2-4D24-A2E9-097456974F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8B9E5-C646-4E5A-B832-F8602E47B089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8337A-3CE1-43EF-868C-D85B6A0DC8ED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17" name="Picture 16" descr="See the source image">
            <a:extLst>
              <a:ext uri="{FF2B5EF4-FFF2-40B4-BE49-F238E27FC236}">
                <a16:creationId xmlns:a16="http://schemas.microsoft.com/office/drawing/2014/main" id="{4FDB203D-C4D4-423B-8099-5BA6AF9D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DF25DF-7DB7-4539-A50E-876465BDE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E2C791E2-1C40-476C-B137-748621A2C6D9}"/>
              </a:ext>
            </a:extLst>
          </p:cNvPr>
          <p:cNvSpPr/>
          <p:nvPr/>
        </p:nvSpPr>
        <p:spPr>
          <a:xfrm>
            <a:off x="580054" y="100166"/>
            <a:ext cx="1277913" cy="1101649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ckers_EADF_bidi" title="Icon of a clipboard with a checklist on it">
            <a:extLst>
              <a:ext uri="{FF2B5EF4-FFF2-40B4-BE49-F238E27FC236}">
                <a16:creationId xmlns:a16="http://schemas.microsoft.com/office/drawing/2014/main" id="{88D78935-6307-424D-A9E5-7ACCE5D0E4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3280" y="319957"/>
            <a:ext cx="422679" cy="576341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CAAA4-E584-4FBE-AA14-91AE162FC1BC}"/>
              </a:ext>
            </a:extLst>
          </p:cNvPr>
          <p:cNvSpPr txBox="1"/>
          <p:nvPr/>
        </p:nvSpPr>
        <p:spPr>
          <a:xfrm>
            <a:off x="2002851" y="333712"/>
            <a:ext cx="904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Assess – Delta between 2 Point-in-Time Exports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D0848-7FCD-448D-A86C-42775A739095}"/>
              </a:ext>
            </a:extLst>
          </p:cNvPr>
          <p:cNvGrpSpPr/>
          <p:nvPr/>
        </p:nvGrpSpPr>
        <p:grpSpPr>
          <a:xfrm>
            <a:off x="935104" y="4794499"/>
            <a:ext cx="1729789" cy="1729789"/>
            <a:chOff x="5162222" y="4868459"/>
            <a:chExt cx="1729789" cy="1729789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7E0645D0-ED7B-42BB-A62A-B30CDA642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B6AD14-1795-4F11-B98D-0CC8A073FF7A}"/>
                </a:ext>
              </a:extLst>
            </p:cNvPr>
            <p:cNvSpPr txBox="1"/>
            <p:nvPr/>
          </p:nvSpPr>
          <p:spPr>
            <a:xfrm>
              <a:off x="5484456" y="608223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April 2020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345B51-A43F-451C-902F-EC80E1711E06}"/>
              </a:ext>
            </a:extLst>
          </p:cNvPr>
          <p:cNvGrpSpPr/>
          <p:nvPr/>
        </p:nvGrpSpPr>
        <p:grpSpPr>
          <a:xfrm>
            <a:off x="9119122" y="4794499"/>
            <a:ext cx="1729789" cy="1729789"/>
            <a:chOff x="5162222" y="4868459"/>
            <a:chExt cx="1729789" cy="1729789"/>
          </a:xfrm>
        </p:grpSpPr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76DFEF91-814B-402C-B85F-687F7D8F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222" y="4868459"/>
              <a:ext cx="1729789" cy="172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F8222-9C71-4899-ADC5-6B8921FB2B99}"/>
                </a:ext>
              </a:extLst>
            </p:cNvPr>
            <p:cNvSpPr txBox="1"/>
            <p:nvPr/>
          </p:nvSpPr>
          <p:spPr>
            <a:xfrm>
              <a:off x="5484456" y="6082235"/>
              <a:ext cx="11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May 2020</a:t>
              </a:r>
            </a:p>
          </p:txBody>
        </p:sp>
      </p:grpSp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B6A1BDDF-208F-4997-A77B-AC3420F1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33" y="2613801"/>
            <a:ext cx="1834937" cy="18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7FCCA-0F7F-4432-A0CD-E7FBE1223928}"/>
              </a:ext>
            </a:extLst>
          </p:cNvPr>
          <p:cNvSpPr txBox="1"/>
          <p:nvPr/>
        </p:nvSpPr>
        <p:spPr>
          <a:xfrm>
            <a:off x="4467295" y="2168002"/>
            <a:ext cx="286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Discrepancy Report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1BA31-D57D-4042-BF14-DB1D2F487235}"/>
              </a:ext>
            </a:extLst>
          </p:cNvPr>
          <p:cNvSpPr txBox="1"/>
          <p:nvPr/>
        </p:nvSpPr>
        <p:spPr>
          <a:xfrm>
            <a:off x="5426460" y="6168533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5ED7A-62DD-4D51-BC56-1835A37F9724}"/>
              </a:ext>
            </a:extLst>
          </p:cNvPr>
          <p:cNvCxnSpPr>
            <a:cxnSpLocks/>
          </p:cNvCxnSpPr>
          <p:nvPr/>
        </p:nvCxnSpPr>
        <p:spPr>
          <a:xfrm>
            <a:off x="2558655" y="5796041"/>
            <a:ext cx="254534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077863-7A91-435A-8E80-4F8AE9F7BAE4}"/>
              </a:ext>
            </a:extLst>
          </p:cNvPr>
          <p:cNvCxnSpPr>
            <a:cxnSpLocks/>
          </p:cNvCxnSpPr>
          <p:nvPr/>
        </p:nvCxnSpPr>
        <p:spPr>
          <a:xfrm flipH="1">
            <a:off x="6761249" y="5779187"/>
            <a:ext cx="2417371" cy="91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734A3DB-4710-4681-A959-E01AD4A9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34" y="5077864"/>
            <a:ext cx="1338272" cy="13382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0CB4DD-0014-48D8-8744-BB0D96A2ED62}"/>
              </a:ext>
            </a:extLst>
          </p:cNvPr>
          <p:cNvSpPr txBox="1"/>
          <p:nvPr/>
        </p:nvSpPr>
        <p:spPr>
          <a:xfrm>
            <a:off x="5900264" y="4697701"/>
            <a:ext cx="133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Generate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7307AC-EA33-45C9-82F3-19BA270E348F}"/>
              </a:ext>
            </a:extLst>
          </p:cNvPr>
          <p:cNvCxnSpPr>
            <a:cxnSpLocks/>
          </p:cNvCxnSpPr>
          <p:nvPr/>
        </p:nvCxnSpPr>
        <p:spPr>
          <a:xfrm flipV="1">
            <a:off x="5840701" y="4488222"/>
            <a:ext cx="1" cy="78828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D2AB66-534C-4965-9F91-DBD97C64B015}"/>
              </a:ext>
            </a:extLst>
          </p:cNvPr>
          <p:cNvSpPr txBox="1"/>
          <p:nvPr/>
        </p:nvSpPr>
        <p:spPr>
          <a:xfrm>
            <a:off x="10173274" y="640539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1DD17BB3-D6C1-45AF-8CAC-850E403C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400800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9B020-5580-4E70-A834-BF83208AD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18" y="-2383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51CDBD-B942-44C2-8AD4-1C3AA13A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Demo 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893384-F60D-46AD-8B1E-453A87914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046" y="3533776"/>
            <a:ext cx="9144000" cy="276999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Assess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045D4-F236-441B-B3B8-1E4ADC0E1DC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00675F95-DAF2-41DC-87C7-4E427C12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AE3B1-F20E-4024-B983-97CA88ED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1216518"/>
            <a:ext cx="12191999" cy="535812"/>
          </a:xfrm>
          <a:prstGeom prst="rect">
            <a:avLst/>
          </a:prstGeom>
        </p:spPr>
        <p:txBody>
          <a:bodyPr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sz="2800" dirty="0">
                <a:solidFill>
                  <a:srgbClr val="732B6B"/>
                </a:solidFill>
                <a:latin typeface="+mn-lt"/>
              </a:rPr>
              <a:t>THANK YOU FOR JOINING US!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" y="1824425"/>
            <a:ext cx="12191999" cy="79869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+mn-lt"/>
              </a:rPr>
              <a:t>THE SESSION WILL BEGIN SHORTLY</a:t>
            </a:r>
          </a:p>
          <a:p>
            <a:pPr marL="0" indent="0" algn="ctr">
              <a:buNone/>
            </a:pPr>
            <a:r>
              <a:rPr lang="en-US" sz="1600" dirty="0">
                <a:latin typeface="+mn-lt"/>
              </a:rPr>
              <a:t>USE THE Q&amp;A PANEL TO ASK ANY QUESTIONS</a:t>
            </a:r>
            <a:r>
              <a:rPr lang="cs-CZ" sz="1600" dirty="0">
                <a:latin typeface="+mn-lt"/>
              </a:rPr>
              <a:t>?</a:t>
            </a:r>
            <a:endParaRPr lang="en-US" sz="1600" dirty="0">
              <a:latin typeface="+mn-lt"/>
            </a:endParaRP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7B0ABFF1-BDC6-4668-8684-4A618075A737}"/>
              </a:ext>
            </a:extLst>
          </p:cNvPr>
          <p:cNvSpPr txBox="1">
            <a:spLocks/>
          </p:cNvSpPr>
          <p:nvPr/>
        </p:nvSpPr>
        <p:spPr>
          <a:xfrm>
            <a:off x="1033179" y="5309192"/>
            <a:ext cx="4606666" cy="646113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>
                <a:latin typeface="+mn-lt"/>
              </a:rPr>
              <a:t>Speaker feedback</a:t>
            </a:r>
          </a:p>
          <a:p>
            <a:pPr marL="0" indent="0" algn="ctr">
              <a:buNone/>
            </a:pPr>
            <a:r>
              <a:rPr lang="en-US" sz="2000" dirty="0">
                <a:latin typeface="+mn-lt"/>
              </a:rPr>
              <a:t>https://bit.ly/M365VMSpeakerFeedback</a:t>
            </a:r>
          </a:p>
          <a:p>
            <a:endParaRPr lang="en-US" dirty="0"/>
          </a:p>
        </p:txBody>
      </p:sp>
      <p:pic>
        <p:nvPicPr>
          <p:cNvPr id="13" name="Picture 12" descr="A picture containing black, white&#10;&#10;Description automatically generated">
            <a:extLst>
              <a:ext uri="{FF2B5EF4-FFF2-40B4-BE49-F238E27FC236}">
                <a16:creationId xmlns:a16="http://schemas.microsoft.com/office/drawing/2014/main" id="{1A0CE5C0-AFCB-4ABB-AF63-BE1E9DF8A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981" y="2823157"/>
            <a:ext cx="2317062" cy="22860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784798F-E711-4039-AAB3-82FE17619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806" y="2797586"/>
            <a:ext cx="2342213" cy="2286000"/>
          </a:xfrm>
          <a:prstGeom prst="rect">
            <a:avLst/>
          </a:prstGeom>
        </p:spPr>
      </p:pic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8B6798F0-D758-4DF7-9056-8C7407531ADE}"/>
              </a:ext>
            </a:extLst>
          </p:cNvPr>
          <p:cNvSpPr txBox="1">
            <a:spLocks/>
          </p:cNvSpPr>
          <p:nvPr/>
        </p:nvSpPr>
        <p:spPr>
          <a:xfrm>
            <a:off x="7194026" y="5308974"/>
            <a:ext cx="3297772" cy="646331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>
                <a:latin typeface="+mn-lt"/>
              </a:rPr>
              <a:t>Event feedback</a:t>
            </a:r>
          </a:p>
          <a:p>
            <a:pPr marL="0" indent="0" algn="ctr">
              <a:buNone/>
            </a:pPr>
            <a:r>
              <a:rPr lang="en-US" sz="1800" dirty="0">
                <a:latin typeface="+mn-lt"/>
              </a:rPr>
              <a:t>https://bit.ly/M365VMFeedback</a:t>
            </a:r>
            <a:endParaRPr lang="en-US" dirty="0">
              <a:latin typeface="+mn-lt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FFE272-33F3-475F-B7C0-A423EC9C0BD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0" dirty="0">
                <a:latin typeface="+mn-lt"/>
              </a:rPr>
              <a:t>@NikCharlebois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0F04DD-3B81-41D3-BBC4-0A7A03EE95FB}"/>
              </a:ext>
            </a:extLst>
          </p:cNvPr>
          <p:cNvGrpSpPr/>
          <p:nvPr/>
        </p:nvGrpSpPr>
        <p:grpSpPr>
          <a:xfrm>
            <a:off x="9908224" y="5562176"/>
            <a:ext cx="2143344" cy="1199749"/>
            <a:chOff x="9908224" y="5562176"/>
            <a:chExt cx="2143344" cy="11997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ABEC26-9FFE-4D50-BE2E-F59F4C47CEF0}"/>
                </a:ext>
              </a:extLst>
            </p:cNvPr>
            <p:cNvGrpSpPr/>
            <p:nvPr/>
          </p:nvGrpSpPr>
          <p:grpSpPr>
            <a:xfrm>
              <a:off x="9908225" y="5562176"/>
              <a:ext cx="2143343" cy="1184360"/>
              <a:chOff x="9908225" y="5562176"/>
              <a:chExt cx="2143343" cy="118436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DADB6B9-D660-48FC-9A93-8AC5D3C46037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43343" cy="980274"/>
                <a:chOff x="9861333" y="5729718"/>
                <a:chExt cx="2143343" cy="980274"/>
              </a:xfrm>
            </p:grpSpPr>
            <p:pic>
              <p:nvPicPr>
                <p:cNvPr id="16" name="Picture 15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047A7875-3519-490A-81FA-27AE7FA34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9726ADF-47A8-493A-B87D-2615A0614780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433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D1215-60FB-4039-B9A4-9DB24EFF476D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8AC273-F443-4C48-8862-872AE10FFFDB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5DADA7-1F9F-44E7-B228-107AEA2FF422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5520AE-001E-41E9-B769-C1268AC977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4001" b="4001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8C8F5E-F703-4B70-9560-1E639E022A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80341" y="2946047"/>
            <a:ext cx="7152505" cy="2958714"/>
          </a:xfrm>
        </p:spPr>
        <p:txBody>
          <a:bodyPr/>
          <a:lstStyle/>
          <a:p>
            <a:r>
              <a:rPr lang="en-US" dirty="0"/>
              <a:t>Senior Premier Field Engineer – Microsoft</a:t>
            </a:r>
          </a:p>
          <a:p>
            <a:r>
              <a:rPr lang="en-US" dirty="0"/>
              <a:t>Ex-PowerShell MVP</a:t>
            </a:r>
          </a:p>
          <a:p>
            <a:r>
              <a:rPr lang="en-US" dirty="0"/>
              <a:t>Based out of Gatineau, Quebec</a:t>
            </a:r>
          </a:p>
          <a:p>
            <a:r>
              <a:rPr lang="en-US" dirty="0"/>
              <a:t>Blogger at </a:t>
            </a:r>
            <a:r>
              <a:rPr lang="en-US" dirty="0">
                <a:hlinkClick r:id="rId6"/>
              </a:rPr>
              <a:t>https://NikCharlebois.com</a:t>
            </a:r>
            <a:endParaRPr lang="en-US" dirty="0"/>
          </a:p>
          <a:p>
            <a:r>
              <a:rPr lang="en-US" dirty="0"/>
              <a:t>Product Lead for Microsoft365DSC</a:t>
            </a:r>
          </a:p>
        </p:txBody>
      </p:sp>
    </p:spTree>
    <p:extLst>
      <p:ext uri="{BB962C8B-B14F-4D97-AF65-F5344CB8AC3E}">
        <p14:creationId xmlns:p14="http://schemas.microsoft.com/office/powerpoint/2010/main" val="2783513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C209B2-A6D6-4A92-BA15-B9EBBC52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800" dirty="0"/>
              <a:t>CONSIDER DONATING TO THE FOLLOWING CHARITY RELIEF FUNDS:</a:t>
            </a:r>
            <a:br>
              <a:rPr lang="en-US" sz="1800" dirty="0"/>
            </a:br>
            <a:r>
              <a:rPr lang="en-US" sz="1800" dirty="0"/>
              <a:t>UNITED WAY OR INTERNATIONAL MEDICAL CORPS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83F9D61-D55C-4FFA-9295-A48F9C222B8B}"/>
              </a:ext>
            </a:extLst>
          </p:cNvPr>
          <p:cNvSpPr txBox="1">
            <a:spLocks/>
          </p:cNvSpPr>
          <p:nvPr/>
        </p:nvSpPr>
        <p:spPr>
          <a:xfrm>
            <a:off x="1" y="591206"/>
            <a:ext cx="12191999" cy="587286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latin typeface="+mn-lt"/>
              </a:rPr>
              <a:t>THANK YOU FOR JOINING US!</a:t>
            </a:r>
            <a:br>
              <a:rPr lang="en-US" sz="1400" dirty="0">
                <a:latin typeface="+mn-lt"/>
              </a:rPr>
            </a:br>
            <a:r>
              <a:rPr lang="en-US" sz="14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10% OF FUNDS FROM SPONSORS GO TO SUPPORT COMMUNITY RELIEF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>
              <a:latin typeface="+mn-lt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3AC61A3-8AAE-4695-9812-EDEFB750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61568">
            <a:off x="1616826" y="3198521"/>
            <a:ext cx="1110174" cy="1213104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12A39EDA-2FD0-4130-86A9-EADCB034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988" y="1178492"/>
            <a:ext cx="1110174" cy="1213104"/>
          </a:xfrm>
          <a:prstGeom prst="rect">
            <a:avLst/>
          </a:prstGeom>
        </p:spPr>
      </p:pic>
      <p:pic>
        <p:nvPicPr>
          <p:cNvPr id="23" name="Picture 22" descr="A picture containing shirt&#10;&#10;Description automatically generated">
            <a:extLst>
              <a:ext uri="{FF2B5EF4-FFF2-40B4-BE49-F238E27FC236}">
                <a16:creationId xmlns:a16="http://schemas.microsoft.com/office/drawing/2014/main" id="{75CB7AAE-3EF8-4AB3-B2DF-5AF699A14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998" y="3761690"/>
            <a:ext cx="3116004" cy="3116004"/>
          </a:xfrm>
          <a:prstGeom prst="rect">
            <a:avLst/>
          </a:prstGeom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359993AC-2309-4171-A8D8-DED724ADF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49"/>
          <a:stretch/>
        </p:blipFill>
        <p:spPr bwMode="auto">
          <a:xfrm>
            <a:off x="8850795" y="105240"/>
            <a:ext cx="3233173" cy="138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BDFADB85-56D7-4A63-BE05-A94D2A872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6" b="28166"/>
          <a:stretch/>
        </p:blipFill>
        <p:spPr bwMode="auto">
          <a:xfrm>
            <a:off x="197483" y="4961481"/>
            <a:ext cx="4235369" cy="12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F5ED0-8B60-402E-81DE-A82926753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8" y="0"/>
            <a:ext cx="1778483" cy="9306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97FB49-787D-484D-9BE2-0FB7399DAA44}"/>
              </a:ext>
            </a:extLst>
          </p:cNvPr>
          <p:cNvSpPr txBox="1"/>
          <p:nvPr/>
        </p:nvSpPr>
        <p:spPr>
          <a:xfrm>
            <a:off x="3324890" y="3692406"/>
            <a:ext cx="7513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ea typeface="Segoe UI" pitchFamily="34" charset="0"/>
                <a:cs typeface="Segoe UI" pitchFamily="34" charset="0"/>
              </a:rPr>
              <a:t>United Way: </a:t>
            </a:r>
            <a:r>
              <a:rPr lang="en-US" sz="2000" u="sng" dirty="0">
                <a:latin typeface="Helvetica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https://give.uwkc.org/M365VM</a:t>
            </a:r>
            <a:endParaRPr lang="en-US" sz="2000" u="sng" dirty="0">
              <a:latin typeface="Helvetica" panose="020B0604020202020204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cs typeface="Segoe UI" pitchFamily="34" charset="0"/>
              </a:rPr>
              <a:t>International Medical Corps: </a:t>
            </a:r>
            <a:r>
              <a:rPr lang="en-US" sz="2000" b="0" i="0" u="sng" dirty="0">
                <a:effectLst/>
                <a:latin typeface="Helvetica" panose="020B0604020202020204" pitchFamily="34" charset="0"/>
              </a:rPr>
              <a:t>https://bit.ly/MedicalCorpsFund</a:t>
            </a:r>
            <a:endParaRPr lang="en-US" sz="2000" dirty="0"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94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789619"/>
            <a:ext cx="12191999" cy="535812"/>
          </a:xfrm>
          <a:prstGeom prst="rect">
            <a:avLst/>
          </a:prstGeom>
        </p:spPr>
        <p:txBody>
          <a:bodyPr/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sz="3200">
                <a:solidFill>
                  <a:srgbClr val="732B6B"/>
                </a:solidFill>
                <a:latin typeface="+mn-lt"/>
              </a:rPr>
              <a:t>THANK YOU FOR JOINING US!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0" y="3532900"/>
            <a:ext cx="12191999" cy="35788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latin typeface="+mn-lt"/>
              </a:rPr>
              <a:t>DO YOU HAVE ANY QUESTIONS</a:t>
            </a:r>
            <a:r>
              <a:rPr lang="cs-CZ" sz="1800">
                <a:latin typeface="+mn-lt"/>
              </a:rPr>
              <a:t>?</a:t>
            </a:r>
            <a:endParaRPr lang="en-US" sz="1800">
              <a:latin typeface="+mn-lt"/>
            </a:endParaRPr>
          </a:p>
          <a:p>
            <a:pPr marL="0" indent="0" algn="ctr">
              <a:buNone/>
            </a:pPr>
            <a:endParaRPr lang="en-US" sz="1800">
              <a:latin typeface="+mn-lt"/>
            </a:endParaRPr>
          </a:p>
          <a:p>
            <a:pPr marL="0" indent="0" algn="ctr">
              <a:buNone/>
            </a:pPr>
            <a:endParaRPr lang="en-US" sz="1800">
              <a:latin typeface="+mn-lt"/>
            </a:endParaRPr>
          </a:p>
          <a:p>
            <a:pPr marL="0" indent="0" algn="ctr">
              <a:buNone/>
            </a:pPr>
            <a:r>
              <a:rPr lang="en-US" sz="1800">
                <a:latin typeface="+mn-lt"/>
              </a:rPr>
              <a:t>[OPTIONAL: Let’s Connect: Social Media Links or Email]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292B81-8D74-4653-813C-52641512D215}"/>
              </a:ext>
            </a:extLst>
          </p:cNvPr>
          <p:cNvGrpSpPr/>
          <p:nvPr/>
        </p:nvGrpSpPr>
        <p:grpSpPr>
          <a:xfrm>
            <a:off x="9908224" y="5562176"/>
            <a:ext cx="2143344" cy="1199749"/>
            <a:chOff x="9908224" y="5562176"/>
            <a:chExt cx="2143344" cy="119974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CD62D4-837E-484D-9857-1015B617F222}"/>
                </a:ext>
              </a:extLst>
            </p:cNvPr>
            <p:cNvGrpSpPr/>
            <p:nvPr/>
          </p:nvGrpSpPr>
          <p:grpSpPr>
            <a:xfrm>
              <a:off x="9908225" y="5562176"/>
              <a:ext cx="2143343" cy="1184360"/>
              <a:chOff x="9908225" y="5562176"/>
              <a:chExt cx="2143343" cy="11843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F55A5-2267-4C45-AD3C-D71D50B52507}"/>
                  </a:ext>
                </a:extLst>
              </p:cNvPr>
              <p:cNvGrpSpPr/>
              <p:nvPr/>
            </p:nvGrpSpPr>
            <p:grpSpPr>
              <a:xfrm>
                <a:off x="9908225" y="5562176"/>
                <a:ext cx="2143343" cy="980274"/>
                <a:chOff x="9861333" y="5729718"/>
                <a:chExt cx="2143343" cy="980274"/>
              </a:xfrm>
            </p:grpSpPr>
            <p:pic>
              <p:nvPicPr>
                <p:cNvPr id="20" name="Picture 19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3CFEB0E9-EBAD-4240-B8B3-5157A209CB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61333" y="6087692"/>
                  <a:ext cx="1938629" cy="6223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2692C9C-45E9-46AC-8A36-0604881427A4}"/>
                    </a:ext>
                  </a:extLst>
                </p:cNvPr>
                <p:cNvSpPr txBox="1"/>
                <p:nvPr/>
              </p:nvSpPr>
              <p:spPr>
                <a:xfrm>
                  <a:off x="9861334" y="5729718"/>
                  <a:ext cx="214334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spc="-70" dirty="0"/>
                    <a:t>Brought to you by:</a:t>
                  </a:r>
                </a:p>
                <a:p>
                  <a:r>
                    <a:rPr lang="en-US" sz="1200" spc="-70" dirty="0"/>
                    <a:t>The Global Microsoft Community &amp; 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3A957B-51F9-468C-B7D1-B60C2218253F}"/>
                  </a:ext>
                </a:extLst>
              </p:cNvPr>
              <p:cNvSpPr txBox="1"/>
              <p:nvPr/>
            </p:nvSpPr>
            <p:spPr>
              <a:xfrm>
                <a:off x="9992532" y="6561870"/>
                <a:ext cx="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200" spc="-70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930A2D-3607-4852-A1E9-0082EF787C4A}"/>
                </a:ext>
              </a:extLst>
            </p:cNvPr>
            <p:cNvSpPr txBox="1"/>
            <p:nvPr/>
          </p:nvSpPr>
          <p:spPr>
            <a:xfrm>
              <a:off x="9908224" y="6546481"/>
              <a:ext cx="21433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spc="-70" dirty="0"/>
                <a:t>M365Conf.com | #M365CONF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430E22D-59EB-4187-A1A3-6380B9C17E5C}"/>
              </a:ext>
            </a:extLst>
          </p:cNvPr>
          <p:cNvSpPr txBox="1"/>
          <p:nvPr/>
        </p:nvSpPr>
        <p:spPr>
          <a:xfrm>
            <a:off x="129122" y="6299232"/>
            <a:ext cx="19211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spc="-70" dirty="0"/>
              <a:t>#M365VM</a:t>
            </a:r>
          </a:p>
          <a:p>
            <a:r>
              <a:rPr lang="en-US" sz="1400" spc="-70" dirty="0"/>
              <a:t>M365VirtualMarathon.com</a:t>
            </a:r>
          </a:p>
        </p:txBody>
      </p:sp>
    </p:spTree>
    <p:extLst>
      <p:ext uri="{BB962C8B-B14F-4D97-AF65-F5344CB8AC3E}">
        <p14:creationId xmlns:p14="http://schemas.microsoft.com/office/powerpoint/2010/main" val="140319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 txBox="1">
            <a:spLocks/>
          </p:cNvSpPr>
          <p:nvPr/>
        </p:nvSpPr>
        <p:spPr>
          <a:xfrm>
            <a:off x="-1" y="1634683"/>
            <a:ext cx="12191999" cy="357887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n-lt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B2FCEC1-A2A3-42DB-A850-95876FDB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1" y="3068134"/>
            <a:ext cx="4673071" cy="26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D6E5D7-118B-428F-AF86-5F33B40E4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Visit the Vendors Booth, Sessions and Watch the Videos</a:t>
            </a:r>
          </a:p>
          <a:p>
            <a:r>
              <a:rPr lang="en-US" dirty="0"/>
              <a:t>Submit Your Answers to Enter the Raffle</a:t>
            </a:r>
          </a:p>
          <a:p>
            <a:r>
              <a:rPr lang="en-US" dirty="0"/>
              <a:t>You need at least 5 correct answers then submit for a chance to win one of 3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1200" dirty="0"/>
              <a:t>(One in each Americas, APAC, EMEA)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FF72D-622A-4BDE-9C62-BA05F5FA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59" y="2027799"/>
            <a:ext cx="7152505" cy="646331"/>
          </a:xfrm>
        </p:spPr>
        <p:txBody>
          <a:bodyPr/>
          <a:lstStyle/>
          <a:p>
            <a:r>
              <a:rPr lang="en-US" dirty="0"/>
              <a:t>ARE YOU READY FOR A RAFFLE?</a:t>
            </a:r>
            <a:br>
              <a:rPr lang="en-US" dirty="0"/>
            </a:br>
            <a:r>
              <a:rPr lang="en-US" dirty="0"/>
              <a:t>We are giving away 3 Oculus Quest All In One!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3B09A-4887-4F40-92D5-C856E8D6653F}"/>
              </a:ext>
            </a:extLst>
          </p:cNvPr>
          <p:cNvSpPr/>
          <p:nvPr/>
        </p:nvSpPr>
        <p:spPr>
          <a:xfrm>
            <a:off x="383667" y="5699433"/>
            <a:ext cx="5248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https://bit.ly/m365raffle</a:t>
            </a:r>
          </a:p>
        </p:txBody>
      </p:sp>
    </p:spTree>
    <p:extLst>
      <p:ext uri="{BB962C8B-B14F-4D97-AF65-F5344CB8AC3E}">
        <p14:creationId xmlns:p14="http://schemas.microsoft.com/office/powerpoint/2010/main" val="41005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Microsoft365DSC?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08E05CD5-14CD-430E-AD00-A7DABF6C0330}"/>
              </a:ext>
            </a:extLst>
          </p:cNvPr>
          <p:cNvSpPr/>
          <p:nvPr/>
        </p:nvSpPr>
        <p:spPr>
          <a:xfrm>
            <a:off x="6658885" y="3303855"/>
            <a:ext cx="2292125" cy="1975970"/>
          </a:xfrm>
          <a:prstGeom prst="hexagon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loud" title="Icon of a cloud">
            <a:extLst>
              <a:ext uri="{FF2B5EF4-FFF2-40B4-BE49-F238E27FC236}">
                <a16:creationId xmlns:a16="http://schemas.microsoft.com/office/drawing/2014/main" id="{8C46BD1A-B688-4473-A9D1-5CF6A4D68604}"/>
              </a:ext>
            </a:extLst>
          </p:cNvPr>
          <p:cNvSpPr>
            <a:spLocks noChangeAspect="1"/>
          </p:cNvSpPr>
          <p:nvPr/>
        </p:nvSpPr>
        <p:spPr bwMode="auto">
          <a:xfrm>
            <a:off x="7342576" y="369758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7" name="cloud" title="Icon of a cloud">
            <a:extLst>
              <a:ext uri="{FF2B5EF4-FFF2-40B4-BE49-F238E27FC236}">
                <a16:creationId xmlns:a16="http://schemas.microsoft.com/office/drawing/2014/main" id="{0E7A9C52-150C-4070-A2A7-0B094EDB9B83}"/>
              </a:ext>
            </a:extLst>
          </p:cNvPr>
          <p:cNvSpPr>
            <a:spLocks noChangeAspect="1"/>
          </p:cNvSpPr>
          <p:nvPr/>
        </p:nvSpPr>
        <p:spPr bwMode="auto">
          <a:xfrm>
            <a:off x="7486654" y="376452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9A114C7-AC11-4BA1-9D1E-5D807ED3BB41}"/>
              </a:ext>
            </a:extLst>
          </p:cNvPr>
          <p:cNvSpPr/>
          <p:nvPr/>
        </p:nvSpPr>
        <p:spPr>
          <a:xfrm>
            <a:off x="4856889" y="2315870"/>
            <a:ext cx="2292125" cy="1975970"/>
          </a:xfrm>
          <a:prstGeom prst="hexagon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EA64183-3CA3-42CF-B8F2-B98B31F67653}"/>
              </a:ext>
            </a:extLst>
          </p:cNvPr>
          <p:cNvSpPr/>
          <p:nvPr/>
        </p:nvSpPr>
        <p:spPr>
          <a:xfrm>
            <a:off x="6658885" y="1327885"/>
            <a:ext cx="2292125" cy="1975970"/>
          </a:xfrm>
          <a:prstGeom prst="hexagon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90B542B-2100-44C8-93C7-40A31C988138}"/>
              </a:ext>
            </a:extLst>
          </p:cNvPr>
          <p:cNvSpPr/>
          <p:nvPr/>
        </p:nvSpPr>
        <p:spPr>
          <a:xfrm>
            <a:off x="4856889" y="339900"/>
            <a:ext cx="2292125" cy="1975970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1ED9C17-7AB8-428B-9176-B9E180F388AB}"/>
              </a:ext>
            </a:extLst>
          </p:cNvPr>
          <p:cNvSpPr/>
          <p:nvPr/>
        </p:nvSpPr>
        <p:spPr>
          <a:xfrm>
            <a:off x="4856888" y="4291840"/>
            <a:ext cx="2292125" cy="1975970"/>
          </a:xfrm>
          <a:prstGeom prst="hexagon">
            <a:avLst/>
          </a:prstGeom>
          <a:gradFill>
            <a:gsLst>
              <a:gs pos="3000">
                <a:schemeClr val="accent6">
                  <a:lumMod val="75000"/>
                </a:schemeClr>
              </a:gs>
              <a:gs pos="66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BACD236F-BB04-4EAC-8D67-31CC1B9E5249}"/>
              </a:ext>
            </a:extLst>
          </p:cNvPr>
          <p:cNvSpPr/>
          <p:nvPr/>
        </p:nvSpPr>
        <p:spPr>
          <a:xfrm>
            <a:off x="3054891" y="3303855"/>
            <a:ext cx="2292125" cy="1975970"/>
          </a:xfrm>
          <a:prstGeom prst="hexagon">
            <a:avLst/>
          </a:prstGeom>
          <a:gradFill>
            <a:gsLst>
              <a:gs pos="7000">
                <a:schemeClr val="accent1"/>
              </a:gs>
              <a:gs pos="66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8A3CFD9-8E26-48F3-B08A-977D18A5E5C5}"/>
              </a:ext>
            </a:extLst>
          </p:cNvPr>
          <p:cNvSpPr/>
          <p:nvPr/>
        </p:nvSpPr>
        <p:spPr>
          <a:xfrm>
            <a:off x="3054891" y="1327885"/>
            <a:ext cx="2292125" cy="1975970"/>
          </a:xfrm>
          <a:prstGeom prst="hexagon">
            <a:avLst/>
          </a:prstGeom>
          <a:gradFill>
            <a:gsLst>
              <a:gs pos="7000">
                <a:srgbClr val="7030A0"/>
              </a:gs>
              <a:gs pos="66000">
                <a:srgbClr val="DAABF1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DA33BC-F579-4251-99DB-6658E3A3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45" y="2737319"/>
            <a:ext cx="1117346" cy="11173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9CA3B5-D555-4304-907D-583FAA817D5E}"/>
              </a:ext>
            </a:extLst>
          </p:cNvPr>
          <p:cNvSpPr txBox="1"/>
          <p:nvPr/>
        </p:nvSpPr>
        <p:spPr>
          <a:xfrm>
            <a:off x="5461126" y="151722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Automate</a:t>
            </a:r>
          </a:p>
        </p:txBody>
      </p:sp>
      <p:sp>
        <p:nvSpPr>
          <p:cNvPr id="32" name="Thunderstorms_E9C6" title="Icon of thunderclouds and lightning">
            <a:extLst>
              <a:ext uri="{FF2B5EF4-FFF2-40B4-BE49-F238E27FC236}">
                <a16:creationId xmlns:a16="http://schemas.microsoft.com/office/drawing/2014/main" id="{FD4C602E-6D57-4060-9540-45EDFAF412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01705" y="784596"/>
            <a:ext cx="788590" cy="637959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5" name="Eye" title="Icon of an eyeball">
            <a:extLst>
              <a:ext uri="{FF2B5EF4-FFF2-40B4-BE49-F238E27FC236}">
                <a16:creationId xmlns:a16="http://schemas.microsoft.com/office/drawing/2014/main" id="{7AF043A4-4F5F-4BE3-BC1D-4F91756690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38968" y="3794296"/>
            <a:ext cx="923973" cy="510141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E5D6D-6744-4E21-AB72-DE57EB179134}"/>
              </a:ext>
            </a:extLst>
          </p:cNvPr>
          <p:cNvSpPr txBox="1"/>
          <p:nvPr/>
        </p:nvSpPr>
        <p:spPr>
          <a:xfrm>
            <a:off x="3766369" y="453483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Monitor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468FEB-291A-42D7-BDFB-9387A497B5E9}"/>
              </a:ext>
            </a:extLst>
          </p:cNvPr>
          <p:cNvSpPr txBox="1"/>
          <p:nvPr/>
        </p:nvSpPr>
        <p:spPr>
          <a:xfrm>
            <a:off x="3803875" y="2561365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Report</a:t>
            </a:r>
          </a:p>
        </p:txBody>
      </p:sp>
      <p:sp>
        <p:nvSpPr>
          <p:cNvPr id="43" name="Trackers_EADF_bidi" title="Icon of a clipboard with a checklist on it">
            <a:extLst>
              <a:ext uri="{FF2B5EF4-FFF2-40B4-BE49-F238E27FC236}">
                <a16:creationId xmlns:a16="http://schemas.microsoft.com/office/drawing/2014/main" id="{0C79DDA4-6AA3-47DF-8F22-D0777CA8BF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7964" y="4603665"/>
            <a:ext cx="526258" cy="717576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6DE2D8-9B19-4D1F-90EF-7B0D17554E4E}"/>
              </a:ext>
            </a:extLst>
          </p:cNvPr>
          <p:cNvSpPr txBox="1"/>
          <p:nvPr/>
        </p:nvSpPr>
        <p:spPr>
          <a:xfrm>
            <a:off x="5618909" y="5469166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Assess</a:t>
            </a:r>
          </a:p>
        </p:txBody>
      </p:sp>
      <p:sp>
        <p:nvSpPr>
          <p:cNvPr id="47" name="CompanyDirectory_EF0D" title="Icon of a directory or logbook">
            <a:extLst>
              <a:ext uri="{FF2B5EF4-FFF2-40B4-BE49-F238E27FC236}">
                <a16:creationId xmlns:a16="http://schemas.microsoft.com/office/drawing/2014/main" id="{E523D873-821D-4B21-9064-8B4CD6C559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95331" y="1759380"/>
            <a:ext cx="611248" cy="679237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cloud" title="Icon of a cloud">
            <a:extLst>
              <a:ext uri="{FF2B5EF4-FFF2-40B4-BE49-F238E27FC236}">
                <a16:creationId xmlns:a16="http://schemas.microsoft.com/office/drawing/2014/main" id="{DB9BE6D5-60E9-4CB8-9595-9A0008E8FCD0}"/>
              </a:ext>
            </a:extLst>
          </p:cNvPr>
          <p:cNvSpPr>
            <a:spLocks noChangeAspect="1"/>
          </p:cNvSpPr>
          <p:nvPr/>
        </p:nvSpPr>
        <p:spPr bwMode="auto">
          <a:xfrm>
            <a:off x="7375259" y="1716849"/>
            <a:ext cx="847449" cy="539908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A6C5741-CE91-4E7F-B35E-4CA377D0DE49}"/>
              </a:ext>
            </a:extLst>
          </p:cNvPr>
          <p:cNvCxnSpPr/>
          <p:nvPr/>
        </p:nvCxnSpPr>
        <p:spPr>
          <a:xfrm>
            <a:off x="7814079" y="2082147"/>
            <a:ext cx="0" cy="33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6AEA31F-6036-44A0-9935-15EEE2FFB840}"/>
              </a:ext>
            </a:extLst>
          </p:cNvPr>
          <p:cNvSpPr txBox="1"/>
          <p:nvPr/>
        </p:nvSpPr>
        <p:spPr>
          <a:xfrm>
            <a:off x="7415138" y="2504411"/>
            <a:ext cx="126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Export</a:t>
            </a:r>
          </a:p>
        </p:txBody>
      </p:sp>
      <p:sp>
        <p:nvSpPr>
          <p:cNvPr id="55" name="arrow_11" title="Icon of a circle made of two curved arrows">
            <a:extLst>
              <a:ext uri="{FF2B5EF4-FFF2-40B4-BE49-F238E27FC236}">
                <a16:creationId xmlns:a16="http://schemas.microsoft.com/office/drawing/2014/main" id="{CF9871AC-EDE5-429E-83D4-BCF450A4D6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05777" y="4034659"/>
            <a:ext cx="209205" cy="201956"/>
          </a:xfrm>
          <a:custGeom>
            <a:avLst/>
            <a:gdLst>
              <a:gd name="T0" fmla="*/ 310 w 310"/>
              <a:gd name="T1" fmla="*/ 199 h 322"/>
              <a:gd name="T2" fmla="*/ 154 w 310"/>
              <a:gd name="T3" fmla="*/ 322 h 322"/>
              <a:gd name="T4" fmla="*/ 1 w 310"/>
              <a:gd name="T5" fmla="*/ 211 h 322"/>
              <a:gd name="T6" fmla="*/ 304 w 310"/>
              <a:gd name="T7" fmla="*/ 104 h 322"/>
              <a:gd name="T8" fmla="*/ 154 w 310"/>
              <a:gd name="T9" fmla="*/ 0 h 322"/>
              <a:gd name="T10" fmla="*/ 0 w 310"/>
              <a:gd name="T11" fmla="*/ 114 h 322"/>
              <a:gd name="T12" fmla="*/ 299 w 310"/>
              <a:gd name="T13" fmla="*/ 104 h 322"/>
              <a:gd name="T14" fmla="*/ 230 w 310"/>
              <a:gd name="T15" fmla="*/ 104 h 322"/>
              <a:gd name="T16" fmla="*/ 295 w 310"/>
              <a:gd name="T17" fmla="*/ 104 h 322"/>
              <a:gd name="T18" fmla="*/ 304 w 310"/>
              <a:gd name="T19" fmla="*/ 104 h 322"/>
              <a:gd name="T20" fmla="*/ 304 w 310"/>
              <a:gd name="T21" fmla="*/ 29 h 322"/>
              <a:gd name="T22" fmla="*/ 9 w 310"/>
              <a:gd name="T23" fmla="*/ 211 h 322"/>
              <a:gd name="T24" fmla="*/ 75 w 310"/>
              <a:gd name="T25" fmla="*/ 211 h 322"/>
              <a:gd name="T26" fmla="*/ 9 w 310"/>
              <a:gd name="T27" fmla="*/ 211 h 322"/>
              <a:gd name="T28" fmla="*/ 1 w 310"/>
              <a:gd name="T29" fmla="*/ 211 h 322"/>
              <a:gd name="T30" fmla="*/ 1 w 310"/>
              <a:gd name="T31" fmla="*/ 28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0" h="322">
                <a:moveTo>
                  <a:pt x="310" y="199"/>
                </a:moveTo>
                <a:cubicBezTo>
                  <a:pt x="293" y="270"/>
                  <a:pt x="229" y="322"/>
                  <a:pt x="154" y="322"/>
                </a:cubicBezTo>
                <a:cubicBezTo>
                  <a:pt x="83" y="322"/>
                  <a:pt x="22" y="275"/>
                  <a:pt x="1" y="211"/>
                </a:cubicBezTo>
                <a:moveTo>
                  <a:pt x="304" y="104"/>
                </a:moveTo>
                <a:cubicBezTo>
                  <a:pt x="281" y="43"/>
                  <a:pt x="223" y="0"/>
                  <a:pt x="154" y="0"/>
                </a:cubicBezTo>
                <a:cubicBezTo>
                  <a:pt x="82" y="0"/>
                  <a:pt x="20" y="48"/>
                  <a:pt x="0" y="114"/>
                </a:cubicBezTo>
                <a:moveTo>
                  <a:pt x="299" y="104"/>
                </a:moveTo>
                <a:cubicBezTo>
                  <a:pt x="230" y="104"/>
                  <a:pt x="230" y="104"/>
                  <a:pt x="230" y="104"/>
                </a:cubicBezTo>
                <a:moveTo>
                  <a:pt x="295" y="104"/>
                </a:moveTo>
                <a:cubicBezTo>
                  <a:pt x="304" y="104"/>
                  <a:pt x="304" y="104"/>
                  <a:pt x="304" y="104"/>
                </a:cubicBezTo>
                <a:cubicBezTo>
                  <a:pt x="304" y="29"/>
                  <a:pt x="304" y="29"/>
                  <a:pt x="304" y="29"/>
                </a:cubicBezTo>
                <a:moveTo>
                  <a:pt x="9" y="211"/>
                </a:moveTo>
                <a:cubicBezTo>
                  <a:pt x="75" y="211"/>
                  <a:pt x="75" y="211"/>
                  <a:pt x="75" y="211"/>
                </a:cubicBezTo>
                <a:moveTo>
                  <a:pt x="9" y="211"/>
                </a:moveTo>
                <a:cubicBezTo>
                  <a:pt x="1" y="211"/>
                  <a:pt x="1" y="211"/>
                  <a:pt x="1" y="211"/>
                </a:cubicBezTo>
                <a:cubicBezTo>
                  <a:pt x="1" y="286"/>
                  <a:pt x="1" y="286"/>
                  <a:pt x="1" y="28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40A91D-B9D7-47F5-B940-4824075E7369}"/>
              </a:ext>
            </a:extLst>
          </p:cNvPr>
          <p:cNvSpPr txBox="1"/>
          <p:nvPr/>
        </p:nvSpPr>
        <p:spPr>
          <a:xfrm>
            <a:off x="7182586" y="4446565"/>
            <a:ext cx="144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Synchronize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136E7B-6278-4BA3-B6FE-C22B707F2688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729A5A81-9DC6-4266-9729-072DA249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EFC5E-3F58-4BCE-81DD-4B55EDD9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E7542-A9F6-4E1C-B555-5096ACB7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4" y="404229"/>
            <a:ext cx="1354946" cy="4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9" grpId="0" animBg="1"/>
      <p:bldP spid="57" grpId="0" animBg="1"/>
      <p:bldP spid="6" grpId="0" animBg="1"/>
      <p:bldP spid="8" grpId="0" animBg="1"/>
      <p:bldP spid="12" grpId="0" animBg="1"/>
      <p:bldP spid="14" grpId="0" animBg="1"/>
      <p:bldP spid="16" grpId="0" animBg="1"/>
      <p:bldP spid="29" grpId="0"/>
      <p:bldP spid="32" grpId="0" animBg="1"/>
      <p:bldP spid="35" grpId="0" animBg="1"/>
      <p:bldP spid="37" grpId="0"/>
      <p:bldP spid="41" grpId="0"/>
      <p:bldP spid="43" grpId="0" animBg="1"/>
      <p:bldP spid="45" grpId="0"/>
      <p:bldP spid="47" grpId="0" animBg="1"/>
      <p:bldP spid="49" grpId="0" animBg="1"/>
      <p:bldP spid="53" grpId="0"/>
      <p:bldP spid="55" grpId="0" animBg="1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B476-DC6D-418E-9A89-D392C1E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97" y="429567"/>
            <a:ext cx="9144000" cy="553998"/>
          </a:xfrm>
        </p:spPr>
        <p:txBody>
          <a:bodyPr/>
          <a:lstStyle/>
          <a:p>
            <a:r>
              <a:rPr lang="en-CA" dirty="0"/>
              <a:t>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2340F-895E-46B5-A9B3-9BA4D440D51C}"/>
              </a:ext>
            </a:extLst>
          </p:cNvPr>
          <p:cNvSpPr txBox="1"/>
          <p:nvPr/>
        </p:nvSpPr>
        <p:spPr>
          <a:xfrm>
            <a:off x="3865725" y="5843658"/>
            <a:ext cx="855102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aka.ms/M365DSC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107C1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98F89-C9BE-428E-88F0-A5DC48E73A6F}"/>
              </a:ext>
            </a:extLst>
          </p:cNvPr>
          <p:cNvSpPr txBox="1"/>
          <p:nvPr/>
        </p:nvSpPr>
        <p:spPr>
          <a:xfrm>
            <a:off x="978409" y="1747646"/>
            <a:ext cx="10415573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100% Open-Source on GitHub;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 the documentation is on the website;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Worldwide team of dedicated engineers;</a:t>
            </a: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Looking for help: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Testing;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Development;</a:t>
            </a:r>
          </a:p>
          <a:p>
            <a:pPr marL="742933" marR="0" lvl="1" indent="-2857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Suggestions, ideas, and feedback;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E7109-3BFB-48CC-988B-16B04E649FA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91BA9AE6-65FA-4FEE-B62B-9B583712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94038-3B41-4A0F-868C-F245BB0B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E997323E-9A17-4C3B-99EC-10F3F03A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571" y="368719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9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D210E-154A-433A-A9CC-BB442BC0CC3B}"/>
              </a:ext>
            </a:extLst>
          </p:cNvPr>
          <p:cNvSpPr txBox="1"/>
          <p:nvPr/>
        </p:nvSpPr>
        <p:spPr>
          <a:xfrm>
            <a:off x="10173274" y="6377825"/>
            <a:ext cx="19850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@NikCharlebois</a:t>
            </a:r>
          </a:p>
        </p:txBody>
      </p:sp>
      <p:pic>
        <p:nvPicPr>
          <p:cNvPr id="6" name="Picture 5" descr="See the source image">
            <a:extLst>
              <a:ext uri="{FF2B5EF4-FFF2-40B4-BE49-F238E27FC236}">
                <a16:creationId xmlns:a16="http://schemas.microsoft.com/office/drawing/2014/main" id="{0F38FEDC-4370-4722-AB8E-F4366DD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46" y="6377825"/>
            <a:ext cx="379086" cy="3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9CFC-E6D3-4D2F-85BB-36916CC0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80" y="-4594"/>
            <a:ext cx="119429" cy="6858000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019D32BC-5B38-4F45-BF19-2D571F1D172E}"/>
              </a:ext>
            </a:extLst>
          </p:cNvPr>
          <p:cNvSpPr/>
          <p:nvPr/>
        </p:nvSpPr>
        <p:spPr>
          <a:xfrm>
            <a:off x="3901134" y="1905836"/>
            <a:ext cx="3817657" cy="3291084"/>
          </a:xfrm>
          <a:prstGeom prst="hexagon">
            <a:avLst/>
          </a:prstGeom>
          <a:gradFill>
            <a:gsLst>
              <a:gs pos="18000">
                <a:srgbClr val="DA0000"/>
              </a:gs>
              <a:gs pos="74000">
                <a:srgbClr val="FFA7A7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D8329-F38C-41BF-8B94-012EEE9499A1}"/>
              </a:ext>
            </a:extLst>
          </p:cNvPr>
          <p:cNvSpPr txBox="1"/>
          <p:nvPr/>
        </p:nvSpPr>
        <p:spPr>
          <a:xfrm>
            <a:off x="4854979" y="4037591"/>
            <a:ext cx="211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Automate</a:t>
            </a:r>
          </a:p>
        </p:txBody>
      </p:sp>
      <p:sp>
        <p:nvSpPr>
          <p:cNvPr id="10" name="Thunderstorms_E9C6" title="Icon of thunderclouds and lightning">
            <a:extLst>
              <a:ext uri="{FF2B5EF4-FFF2-40B4-BE49-F238E27FC236}">
                <a16:creationId xmlns:a16="http://schemas.microsoft.com/office/drawing/2014/main" id="{14379D49-FC84-42AE-8394-EB5A8F4CD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7983" y="2685058"/>
            <a:ext cx="1313439" cy="1062555"/>
          </a:xfrm>
          <a:custGeom>
            <a:avLst/>
            <a:gdLst>
              <a:gd name="T0" fmla="*/ 2505 w 3755"/>
              <a:gd name="T1" fmla="*/ 2745 h 3036"/>
              <a:gd name="T2" fmla="*/ 3130 w 3755"/>
              <a:gd name="T3" fmla="*/ 2745 h 3036"/>
              <a:gd name="T4" fmla="*/ 3755 w 3755"/>
              <a:gd name="T5" fmla="*/ 2120 h 3036"/>
              <a:gd name="T6" fmla="*/ 3222 w 3755"/>
              <a:gd name="T7" fmla="*/ 1504 h 3036"/>
              <a:gd name="T8" fmla="*/ 2255 w 3755"/>
              <a:gd name="T9" fmla="*/ 745 h 3036"/>
              <a:gd name="T10" fmla="*/ 1348 w 3755"/>
              <a:gd name="T11" fmla="*/ 1331 h 3036"/>
              <a:gd name="T12" fmla="*/ 1005 w 3755"/>
              <a:gd name="T13" fmla="*/ 1245 h 3036"/>
              <a:gd name="T14" fmla="*/ 255 w 3755"/>
              <a:gd name="T15" fmla="*/ 1995 h 3036"/>
              <a:gd name="T16" fmla="*/ 1005 w 3755"/>
              <a:gd name="T17" fmla="*/ 2745 h 3036"/>
              <a:gd name="T18" fmla="*/ 1443 w 3755"/>
              <a:gd name="T19" fmla="*/ 2745 h 3036"/>
              <a:gd name="T20" fmla="*/ 329 w 3755"/>
              <a:gd name="T21" fmla="*/ 1670 h 3036"/>
              <a:gd name="T22" fmla="*/ 0 w 3755"/>
              <a:gd name="T23" fmla="*/ 1118 h 3036"/>
              <a:gd name="T24" fmla="*/ 628 w 3755"/>
              <a:gd name="T25" fmla="*/ 490 h 3036"/>
              <a:gd name="T26" fmla="*/ 793 w 3755"/>
              <a:gd name="T27" fmla="*/ 512 h 3036"/>
              <a:gd name="T28" fmla="*/ 1505 w 3755"/>
              <a:gd name="T29" fmla="*/ 0 h 3036"/>
              <a:gd name="T30" fmla="*/ 2256 w 3755"/>
              <a:gd name="T31" fmla="*/ 750 h 3036"/>
              <a:gd name="T32" fmla="*/ 1692 w 3755"/>
              <a:gd name="T33" fmla="*/ 3036 h 3036"/>
              <a:gd name="T34" fmla="*/ 1950 w 3755"/>
              <a:gd name="T35" fmla="*/ 2520 h 3036"/>
              <a:gd name="T36" fmla="*/ 1649 w 3755"/>
              <a:gd name="T37" fmla="*/ 2520 h 3036"/>
              <a:gd name="T38" fmla="*/ 2036 w 3755"/>
              <a:gd name="T39" fmla="*/ 1745 h 3036"/>
              <a:gd name="T40" fmla="*/ 2424 w 3755"/>
              <a:gd name="T41" fmla="*/ 1745 h 3036"/>
              <a:gd name="T42" fmla="*/ 2165 w 3755"/>
              <a:gd name="T43" fmla="*/ 2262 h 3036"/>
              <a:gd name="T44" fmla="*/ 2574 w 3755"/>
              <a:gd name="T45" fmla="*/ 2262 h 3036"/>
              <a:gd name="T46" fmla="*/ 1692 w 3755"/>
              <a:gd name="T47" fmla="*/ 3036 h 3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55" h="3036">
                <a:moveTo>
                  <a:pt x="2505" y="2745"/>
                </a:moveTo>
                <a:cubicBezTo>
                  <a:pt x="3130" y="2745"/>
                  <a:pt x="3130" y="2745"/>
                  <a:pt x="3130" y="2745"/>
                </a:cubicBezTo>
                <a:cubicBezTo>
                  <a:pt x="3475" y="2745"/>
                  <a:pt x="3755" y="2465"/>
                  <a:pt x="3755" y="2120"/>
                </a:cubicBezTo>
                <a:cubicBezTo>
                  <a:pt x="3755" y="1810"/>
                  <a:pt x="3528" y="1552"/>
                  <a:pt x="3222" y="1504"/>
                </a:cubicBezTo>
                <a:cubicBezTo>
                  <a:pt x="3112" y="1065"/>
                  <a:pt x="2713" y="745"/>
                  <a:pt x="2255" y="745"/>
                </a:cubicBezTo>
                <a:cubicBezTo>
                  <a:pt x="1860" y="745"/>
                  <a:pt x="1508" y="979"/>
                  <a:pt x="1348" y="1331"/>
                </a:cubicBezTo>
                <a:cubicBezTo>
                  <a:pt x="1242" y="1275"/>
                  <a:pt x="1124" y="1245"/>
                  <a:pt x="1005" y="1245"/>
                </a:cubicBezTo>
                <a:cubicBezTo>
                  <a:pt x="591" y="1245"/>
                  <a:pt x="255" y="1582"/>
                  <a:pt x="255" y="1995"/>
                </a:cubicBezTo>
                <a:cubicBezTo>
                  <a:pt x="255" y="2409"/>
                  <a:pt x="591" y="2745"/>
                  <a:pt x="1005" y="2745"/>
                </a:cubicBezTo>
                <a:cubicBezTo>
                  <a:pt x="1443" y="2745"/>
                  <a:pt x="1443" y="2745"/>
                  <a:pt x="1443" y="2745"/>
                </a:cubicBezTo>
                <a:moveTo>
                  <a:pt x="329" y="1670"/>
                </a:moveTo>
                <a:cubicBezTo>
                  <a:pt x="133" y="1564"/>
                  <a:pt x="0" y="1357"/>
                  <a:pt x="0" y="1118"/>
                </a:cubicBezTo>
                <a:cubicBezTo>
                  <a:pt x="0" y="771"/>
                  <a:pt x="281" y="490"/>
                  <a:pt x="628" y="490"/>
                </a:cubicBezTo>
                <a:cubicBezTo>
                  <a:pt x="685" y="490"/>
                  <a:pt x="740" y="498"/>
                  <a:pt x="793" y="512"/>
                </a:cubicBezTo>
                <a:cubicBezTo>
                  <a:pt x="892" y="214"/>
                  <a:pt x="1173" y="0"/>
                  <a:pt x="1505" y="0"/>
                </a:cubicBezTo>
                <a:cubicBezTo>
                  <a:pt x="1920" y="0"/>
                  <a:pt x="2256" y="336"/>
                  <a:pt x="2256" y="750"/>
                </a:cubicBezTo>
                <a:moveTo>
                  <a:pt x="1692" y="3036"/>
                </a:moveTo>
                <a:cubicBezTo>
                  <a:pt x="1950" y="2520"/>
                  <a:pt x="1950" y="2520"/>
                  <a:pt x="1950" y="2520"/>
                </a:cubicBezTo>
                <a:cubicBezTo>
                  <a:pt x="1649" y="2520"/>
                  <a:pt x="1649" y="2520"/>
                  <a:pt x="1649" y="2520"/>
                </a:cubicBezTo>
                <a:cubicBezTo>
                  <a:pt x="2036" y="1745"/>
                  <a:pt x="2036" y="1745"/>
                  <a:pt x="2036" y="1745"/>
                </a:cubicBezTo>
                <a:cubicBezTo>
                  <a:pt x="2424" y="1745"/>
                  <a:pt x="2424" y="1745"/>
                  <a:pt x="2424" y="1745"/>
                </a:cubicBezTo>
                <a:cubicBezTo>
                  <a:pt x="2165" y="2262"/>
                  <a:pt x="2165" y="2262"/>
                  <a:pt x="2165" y="2262"/>
                </a:cubicBezTo>
                <a:cubicBezTo>
                  <a:pt x="2574" y="2262"/>
                  <a:pt x="2574" y="2262"/>
                  <a:pt x="2574" y="2262"/>
                </a:cubicBezTo>
                <a:lnTo>
                  <a:pt x="1692" y="3036"/>
                </a:ln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062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theme/theme1.xml><?xml version="1.0" encoding="utf-8"?>
<a:theme xmlns:a="http://schemas.openxmlformats.org/drawingml/2006/main" name="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2.xml><?xml version="1.0" encoding="utf-8"?>
<a:theme xmlns:a="http://schemas.openxmlformats.org/drawingml/2006/main" name="Without-head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6-Template.potx" id="{77C32EA3-63BF-4E3B-B801-73A246840EDD}" vid="{1522EE2A-0561-4E66-8B5A-C4EDB7EFEA07}"/>
    </a:ext>
  </a:extLst>
</a:theme>
</file>

<file path=ppt/theme/theme3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duction to PowerShell DSC for SharePoint.potx" id="{A5E61F34-473D-4B81-8F7A-9E503B7947C1}" vid="{CFF41E8D-1018-4E90-989B-ABF22F6BD43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CE04824E6F7C448FF61778DFDD0571" ma:contentTypeVersion="10" ma:contentTypeDescription="Create a new document." ma:contentTypeScope="" ma:versionID="036ddcf0f088ac76b178ef9d74c5d1e9">
  <xsd:schema xmlns:xsd="http://www.w3.org/2001/XMLSchema" xmlns:xs="http://www.w3.org/2001/XMLSchema" xmlns:p="http://schemas.microsoft.com/office/2006/metadata/properties" xmlns:ns2="f27732ee-8427-4704-a91f-3799cd366fd6" xmlns:ns3="76986dbd-032a-4cba-87e7-0e0e4e53f7fc" targetNamespace="http://schemas.microsoft.com/office/2006/metadata/properties" ma:root="true" ma:fieldsID="d824f065c5db79e401b8c15641d508bb" ns2:_="" ns3:_="">
    <xsd:import namespace="f27732ee-8427-4704-a91f-3799cd366fd6"/>
    <xsd:import namespace="76986dbd-032a-4cba-87e7-0e0e4e53f7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732ee-8427-4704-a91f-3799cd366f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986dbd-032a-4cba-87e7-0e0e4e53f7f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1B7A3C-C0D4-4597-8E5A-7342A0BBF2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521726-F855-4E21-981C-7AED17A42AB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E85AAD-02A8-4486-AC92-70D63B13D7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7732ee-8427-4704-a91f-3799cd366fd6"/>
    <ds:schemaRef ds:uri="76986dbd-032a-4cba-87e7-0e0e4e53f7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SPSBCN16-Template</Template>
  <TotalTime>0</TotalTime>
  <Words>973</Words>
  <Application>Microsoft Office PowerPoint</Application>
  <PresentationFormat>Widescreen</PresentationFormat>
  <Paragraphs>246</Paragraphs>
  <Slides>41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Helvetica</vt:lpstr>
      <vt:lpstr>Segoe</vt:lpstr>
      <vt:lpstr>Segoe UI</vt:lpstr>
      <vt:lpstr>Segoe UI Light</vt:lpstr>
      <vt:lpstr>Segoe UI Semibold</vt:lpstr>
      <vt:lpstr>Segoe UI Semilight</vt:lpstr>
      <vt:lpstr>Wingdings</vt:lpstr>
      <vt:lpstr>Header</vt:lpstr>
      <vt:lpstr>Without-header</vt:lpstr>
      <vt:lpstr>WHITE TEMPLATE</vt:lpstr>
      <vt:lpstr>Office Theme</vt:lpstr>
      <vt:lpstr>PowerPoint Presentation</vt:lpstr>
      <vt:lpstr>PowerPoint Presentation</vt:lpstr>
      <vt:lpstr>PowerPoint Presentation</vt:lpstr>
      <vt:lpstr>@NikCharlebois</vt:lpstr>
      <vt:lpstr>ARE YOU READY FOR A RAFFLE? We are giving away 3 Oculus Quest All In One! </vt:lpstr>
      <vt:lpstr>What is Microsoft365DSC?</vt:lpstr>
      <vt:lpstr>PowerPoint Presentation</vt:lpstr>
      <vt:lpstr>Community</vt:lpstr>
      <vt:lpstr>PowerPoint Presentation</vt:lpstr>
      <vt:lpstr>Difference with Classic PowerShell</vt:lpstr>
      <vt:lpstr>Difference with Classic PowerShell</vt:lpstr>
      <vt:lpstr>PowerPoint Presentation</vt:lpstr>
      <vt:lpstr>PowerPoint Presentation</vt:lpstr>
      <vt:lpstr>Logic Flow</vt:lpstr>
      <vt:lpstr>IMPORTANT</vt:lpstr>
      <vt:lpstr>Demo 1</vt:lpstr>
      <vt:lpstr>PowerPoint Presentation</vt:lpstr>
      <vt:lpstr>PowerPoint Presentation</vt:lpstr>
      <vt:lpstr>Monitor Configuration Drifts</vt:lpstr>
      <vt:lpstr>Demo 2</vt:lpstr>
      <vt:lpstr>PowerPoint Presentation</vt:lpstr>
      <vt:lpstr>PowerPoint Presentation</vt:lpstr>
      <vt:lpstr>PowerPoint Presentation</vt:lpstr>
      <vt:lpstr>Demo 3</vt:lpstr>
      <vt:lpstr>PowerPoint Presentation</vt:lpstr>
      <vt:lpstr>PowerPoint Presentation</vt:lpstr>
      <vt:lpstr>Demo 4</vt:lpstr>
      <vt:lpstr>PowerPoint Presentation</vt:lpstr>
      <vt:lpstr>PowerPoint Presentation</vt:lpstr>
      <vt:lpstr>PowerPoint Presentation</vt:lpstr>
      <vt:lpstr>Demo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6</vt:lpstr>
      <vt:lpstr>PowerPoint Presentation</vt:lpstr>
      <vt:lpstr>CONSIDER DONATING TO THE FOLLOWING CHARITY RELIEF FUNDS: UNITED WAY OR INTERNATIONAL MEDICAL CORPS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2016-09-23T09:03:56Z</dcterms:created>
  <dcterms:modified xsi:type="dcterms:W3CDTF">2020-05-27T18:25:36Z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0x010100FECE04824E6F7C448FF61778DFDD0571</vt:lpwstr>
  </property>
</Properties>
</file>